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9144000"/>
  <p:notesSz cx="9144000" cy="6858000"/>
  <p:embeddedFontLst>
    <p:embeddedFont>
      <p:font typeface="Geo"/>
      <p:regular r:id="rId25"/>
      <p: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7" roundtripDataSignature="AMtx7mjwbu1Uoeou0C+UswUaACdHPq2d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Geo-italic.fntdata"/><Relationship Id="rId25" Type="http://schemas.openxmlformats.org/officeDocument/2006/relationships/font" Target="fonts/Geo-regular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0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6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7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8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9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6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7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8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9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obj">
  <p:cSld name="OBJECT">
    <p:bg>
      <p:bgPr>
        <a:solidFill>
          <a:schemeClr val="l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3"/>
            <a:ext cx="9143999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01357" y="0"/>
            <a:ext cx="4742641" cy="59994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1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1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1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sz="18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/>
          <p:nvPr>
            <p:ph type="title"/>
          </p:nvPr>
        </p:nvSpPr>
        <p:spPr>
          <a:xfrm>
            <a:off x="2938906" y="610946"/>
            <a:ext cx="3266186" cy="925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900">
                <a:solidFill>
                  <a:srgbClr val="EA157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" type="body"/>
          </p:nvPr>
        </p:nvSpPr>
        <p:spPr>
          <a:xfrm>
            <a:off x="535940" y="1516760"/>
            <a:ext cx="8072119" cy="46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2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sz="18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>
  <p:cSld name="Two Content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3"/>
            <a:ext cx="9143999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01357" y="0"/>
            <a:ext cx="4742641" cy="59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9088207" cy="1020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828" y="52323"/>
            <a:ext cx="9145590" cy="90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62227" y="571500"/>
            <a:ext cx="6856476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3"/>
          <p:cNvSpPr txBox="1"/>
          <p:nvPr>
            <p:ph type="title"/>
          </p:nvPr>
        </p:nvSpPr>
        <p:spPr>
          <a:xfrm>
            <a:off x="2938906" y="610946"/>
            <a:ext cx="3266186" cy="925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900">
                <a:solidFill>
                  <a:srgbClr val="EA157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1" type="body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2" type="body"/>
          </p:nvPr>
        </p:nvSpPr>
        <p:spPr>
          <a:xfrm>
            <a:off x="5151501" y="1774901"/>
            <a:ext cx="3226434" cy="369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3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 txBox="1"/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1" type="subTitle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4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5"/>
          <p:cNvSpPr txBox="1"/>
          <p:nvPr>
            <p:ph type="title"/>
          </p:nvPr>
        </p:nvSpPr>
        <p:spPr>
          <a:xfrm>
            <a:off x="2938906" y="610946"/>
            <a:ext cx="3266186" cy="925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900">
                <a:solidFill>
                  <a:srgbClr val="EA157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5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5.xml"/><Relationship Id="rId9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23"/>
            <a:ext cx="9143999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1357" y="0"/>
            <a:ext cx="4742641" cy="59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088207" cy="1020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828" y="52323"/>
            <a:ext cx="9145590" cy="90182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0"/>
          <p:cNvSpPr txBox="1"/>
          <p:nvPr>
            <p:ph type="title"/>
          </p:nvPr>
        </p:nvSpPr>
        <p:spPr>
          <a:xfrm>
            <a:off x="2938906" y="610946"/>
            <a:ext cx="3266186" cy="925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5900" u="none" cap="none" strike="noStrike">
                <a:solidFill>
                  <a:srgbClr val="EA157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20"/>
          <p:cNvSpPr txBox="1"/>
          <p:nvPr>
            <p:ph idx="1" type="body"/>
          </p:nvPr>
        </p:nvSpPr>
        <p:spPr>
          <a:xfrm>
            <a:off x="535940" y="1516760"/>
            <a:ext cx="8072119" cy="46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0" type="dt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0"/>
          <p:cNvSpPr txBox="1"/>
          <p:nvPr>
            <p:ph idx="12" type="sldNum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6"/>
    <p:sldLayoutId id="2147483650" r:id="rId7"/>
    <p:sldLayoutId id="2147483651" r:id="rId8"/>
    <p:sldLayoutId id="2147483652" r:id="rId9"/>
    <p:sldLayoutId id="2147483653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4.png"/><Relationship Id="rId6" Type="http://schemas.openxmlformats.org/officeDocument/2006/relationships/image" Target="../media/image1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5.png"/><Relationship Id="rId4" Type="http://schemas.openxmlformats.org/officeDocument/2006/relationships/image" Target="../media/image30.png"/><Relationship Id="rId5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Relationship Id="rId5" Type="http://schemas.openxmlformats.org/officeDocument/2006/relationships/image" Target="../media/image18.png"/><Relationship Id="rId6" Type="http://schemas.openxmlformats.org/officeDocument/2006/relationships/image" Target="../media/image17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36.png"/><Relationship Id="rId5" Type="http://schemas.openxmlformats.org/officeDocument/2006/relationships/image" Target="../media/image18.png"/><Relationship Id="rId6" Type="http://schemas.openxmlformats.org/officeDocument/2006/relationships/image" Target="../media/image17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1"/>
          <p:cNvGrpSpPr/>
          <p:nvPr/>
        </p:nvGrpSpPr>
        <p:grpSpPr>
          <a:xfrm>
            <a:off x="-828" y="0"/>
            <a:ext cx="9145590" cy="1020572"/>
            <a:chOff x="-828" y="0"/>
            <a:chExt cx="9145590" cy="1020572"/>
          </a:xfrm>
        </p:grpSpPr>
        <p:pic>
          <p:nvPicPr>
            <p:cNvPr id="58" name="Google Shape;58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9088207" cy="10205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828" y="52323"/>
              <a:ext cx="9145590" cy="90182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0" name="Google Shape;6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74035" y="1126236"/>
            <a:ext cx="3785616" cy="53492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"/>
          <p:cNvSpPr txBox="1"/>
          <p:nvPr/>
        </p:nvSpPr>
        <p:spPr>
          <a:xfrm>
            <a:off x="533196" y="2098929"/>
            <a:ext cx="4932680" cy="41833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8725">
            <a:spAutoFit/>
          </a:bodyPr>
          <a:lstStyle/>
          <a:p>
            <a:pPr indent="0" lvl="0" marL="12700" marR="23749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4E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 disturbo </a:t>
            </a:r>
            <a:r>
              <a:rPr b="1" i="0" lang="en-US" sz="2200" u="none" cap="none" strike="noStrike">
                <a:solidFill>
                  <a:srgbClr val="FDB8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Ossessivo-Compulsivo </a:t>
            </a:r>
            <a:r>
              <a:rPr b="0" i="0" lang="en-US" sz="2200" u="none" cap="none" strike="noStrike">
                <a:solidFill>
                  <a:srgbClr val="FDB8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 </a:t>
            </a:r>
            <a:r>
              <a:rPr b="1" i="0" lang="en-US" sz="2200" u="none" cap="none" strike="noStrike">
                <a:solidFill>
                  <a:srgbClr val="FDB8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</a:t>
            </a:r>
            <a:r>
              <a:rPr b="1" i="0" lang="en-US" sz="2200" u="none" cap="none" strike="noStrike">
                <a:solidFill>
                  <a:srgbClr val="4E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	</a:t>
            </a:r>
            <a:r>
              <a:rPr b="0" i="0" lang="en-US" sz="2200" u="none" cap="none" strike="noStrike">
                <a:solidFill>
                  <a:srgbClr val="4E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viene anche chiamato Sindrome  Ossessivo-Compulsiva, disturbo  ossessivo-coattivo, sindrome ossessivo-  coattiva, disturbo ossessivo o sindrome  ossessiva.</a:t>
            </a:r>
            <a:endParaRPr b="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5080" rtl="0" algn="l">
              <a:lnSpc>
                <a:spcPct val="80000"/>
              </a:lnSpc>
              <a:spcBef>
                <a:spcPts val="53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4E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È un disordine psichiatrico che si  manifesta in una grande varietà di forme,  ma è sempre caratterizzato  </a:t>
            </a:r>
            <a:r>
              <a:rPr b="0" i="0" lang="en-US" sz="2200" u="none" cap="none" strike="noStrike">
                <a:solidFill>
                  <a:srgbClr val="FDB8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dall’</a:t>
            </a:r>
            <a:r>
              <a:rPr b="1" i="0" lang="en-US" sz="2200" u="none" cap="none" strike="noStrike">
                <a:solidFill>
                  <a:srgbClr val="FDB8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anancasmo</a:t>
            </a:r>
            <a:r>
              <a:rPr b="1" i="0" lang="en-US" sz="2200" u="none" cap="none" strike="noStrike">
                <a:solidFill>
                  <a:srgbClr val="4E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b="0" i="0" lang="en-US" sz="2200" u="none" cap="none" strike="noStrike">
                <a:solidFill>
                  <a:srgbClr val="4E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una sintomatologia  costituita da	</a:t>
            </a:r>
            <a:r>
              <a:rPr b="1" i="0" lang="en-US" sz="2200" u="none" cap="none" strike="noStrike">
                <a:solidFill>
                  <a:srgbClr val="FDB8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pensieri ossessivi </a:t>
            </a:r>
            <a:r>
              <a:rPr b="0" i="0" lang="en-US" sz="2200" u="none" cap="none" strike="noStrike">
                <a:solidFill>
                  <a:srgbClr val="4E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 ossessioni associati a </a:t>
            </a:r>
            <a:r>
              <a:rPr b="1" i="0" lang="en-US" sz="2200" u="none" cap="none" strike="noStrike">
                <a:solidFill>
                  <a:srgbClr val="FDB8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compulsioni  </a:t>
            </a:r>
            <a:r>
              <a:rPr b="0" i="0" lang="en-US" sz="2200" u="none" cap="none" strike="noStrike">
                <a:solidFill>
                  <a:srgbClr val="4E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(azioni particolari o rituali da eseguire, il  cui scopo è quello di neutralizzare  l'ossessione).</a:t>
            </a:r>
            <a:endParaRPr b="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2" name="Google Shape;62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71615" y="2570988"/>
            <a:ext cx="2304288" cy="3000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0"/>
          <p:cNvGrpSpPr/>
          <p:nvPr/>
        </p:nvGrpSpPr>
        <p:grpSpPr>
          <a:xfrm>
            <a:off x="-828" y="0"/>
            <a:ext cx="9145590" cy="1020572"/>
            <a:chOff x="-828" y="0"/>
            <a:chExt cx="9145590" cy="1020572"/>
          </a:xfrm>
        </p:grpSpPr>
        <p:pic>
          <p:nvPicPr>
            <p:cNvPr id="143" name="Google Shape;143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9088207" cy="10205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828" y="52323"/>
              <a:ext cx="9145590" cy="9018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5" name="Google Shape;145;p10"/>
          <p:cNvSpPr txBox="1"/>
          <p:nvPr/>
        </p:nvSpPr>
        <p:spPr>
          <a:xfrm>
            <a:off x="535940" y="1090929"/>
            <a:ext cx="7980045" cy="485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3800">
            <a:spAutoFit/>
          </a:bodyPr>
          <a:lstStyle/>
          <a:p>
            <a:pPr indent="-274319" lvl="0" marL="286385" marR="196215" rtl="0" algn="l">
              <a:lnSpc>
                <a:spcPct val="958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Già </a:t>
            </a:r>
            <a:r>
              <a:rPr b="1" lang="en-US" sz="2400">
                <a:solidFill>
                  <a:srgbClr val="EA15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Ballet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nel 1903 riferendosi ai sintomi "interparossistici"  scrisse: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19" lvl="0" marL="286385" marR="508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"...</a:t>
            </a:r>
            <a:r>
              <a:rPr i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E' importante osservare che essi esistono allo stato di  accenno prima della nascita della malattia; essi  caratterizzano il terreno che ne permette lo sviluppo,  costituiscono le stimmate della predisposizione ereditaria o  acquisita...Da una parte, in effetti, i malati presentano un  </a:t>
            </a:r>
            <a:r>
              <a:rPr b="1" i="1" lang="en-US" sz="2400">
                <a:solidFill>
                  <a:srgbClr val="EA1579"/>
                </a:solidFill>
                <a:latin typeface="Geo"/>
                <a:ea typeface="Geo"/>
                <a:cs typeface="Geo"/>
                <a:sym typeface="Geo"/>
              </a:rPr>
              <a:t>indebolimento notevole della volontà</a:t>
            </a:r>
            <a:r>
              <a:rPr i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una </a:t>
            </a:r>
            <a:r>
              <a:rPr b="1" i="1" lang="en-US" sz="2400">
                <a:solidFill>
                  <a:srgbClr val="EA1579"/>
                </a:solidFill>
                <a:latin typeface="Geo"/>
                <a:ea typeface="Geo"/>
                <a:cs typeface="Geo"/>
                <a:sym typeface="Geo"/>
              </a:rPr>
              <a:t>indecisione  perpetua</a:t>
            </a:r>
            <a:r>
              <a:rPr i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un indebolimento marcato dell'attenzione con  </a:t>
            </a:r>
            <a:r>
              <a:rPr b="1" i="1" lang="en-US" sz="2400">
                <a:solidFill>
                  <a:srgbClr val="EA1579"/>
                </a:solidFill>
                <a:latin typeface="Geo"/>
                <a:ea typeface="Geo"/>
                <a:cs typeface="Geo"/>
                <a:sym typeface="Geo"/>
              </a:rPr>
              <a:t>l'impossibilità di compiere uno sforzo intellettuale un  po' sostenuto</a:t>
            </a:r>
            <a:r>
              <a:rPr i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i="1" lang="en-US" sz="2400">
                <a:solidFill>
                  <a:srgbClr val="EA1579"/>
                </a:solidFill>
                <a:latin typeface="Geo"/>
                <a:ea typeface="Geo"/>
                <a:cs typeface="Geo"/>
                <a:sym typeface="Geo"/>
              </a:rPr>
              <a:t>l'umore è variabile </a:t>
            </a:r>
            <a:r>
              <a:rPr i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 carattere è irritabile  con </a:t>
            </a:r>
            <a:r>
              <a:rPr b="1" i="1" lang="en-US" sz="2400">
                <a:solidFill>
                  <a:srgbClr val="EA1579"/>
                </a:solidFill>
                <a:latin typeface="Geo"/>
                <a:ea typeface="Geo"/>
                <a:cs typeface="Geo"/>
                <a:sym typeface="Geo"/>
              </a:rPr>
              <a:t>disposizione melanconica</a:t>
            </a:r>
            <a:r>
              <a:rPr i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preoccupazioni  ipocondriache. In breve, lo stato mentale dei futuri ossessivi  si caratterizza essenzialmente per tre termini: </a:t>
            </a:r>
            <a:r>
              <a:rPr b="1" i="1" lang="en-US" sz="2400">
                <a:solidFill>
                  <a:srgbClr val="EA1579"/>
                </a:solidFill>
                <a:latin typeface="Geo"/>
                <a:ea typeface="Geo"/>
                <a:cs typeface="Geo"/>
                <a:sym typeface="Geo"/>
              </a:rPr>
              <a:t>inattività,  emotività eccessiva, scrupoli, </a:t>
            </a:r>
            <a:r>
              <a:rPr i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 sono altrettanto delle  manifestazioni del disequilibrio mental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e...”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3992" y="608076"/>
            <a:ext cx="3214116" cy="139446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1"/>
          <p:cNvSpPr txBox="1"/>
          <p:nvPr>
            <p:ph idx="1" type="body"/>
          </p:nvPr>
        </p:nvSpPr>
        <p:spPr>
          <a:xfrm>
            <a:off x="535940" y="1516760"/>
            <a:ext cx="8072119" cy="46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03650">
            <a:spAutoFit/>
          </a:bodyPr>
          <a:lstStyle/>
          <a:p>
            <a:pPr indent="-274319" lvl="0" marL="286385" marR="508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A4452"/>
                </a:solidFill>
              </a:rPr>
              <a:t>In genere all'esordio del disturbo il soggetto si accorge  occasionalmente di provare </a:t>
            </a:r>
            <a:r>
              <a:rPr b="1" lang="en-US" sz="2200">
                <a:solidFill>
                  <a:srgbClr val="EA15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 senso di fastidio - disagio  </a:t>
            </a:r>
            <a:r>
              <a:rPr lang="en-US" sz="2200">
                <a:solidFill>
                  <a:srgbClr val="3A4452"/>
                </a:solidFill>
              </a:rPr>
              <a:t>quando si imbatte ad esempio in alcune situazioni reali (oggetti,  persone, etc.) o immaginate (possibilità che accada qualcosa a  qualcuno, scene viste, pensieri osceni mai avuti) o sentite (senso  di colpa, aggressività, invidia, etc.) e tenta in qualche modo di  </a:t>
            </a:r>
            <a:r>
              <a:rPr b="1" lang="en-US" sz="2200">
                <a:solidFill>
                  <a:srgbClr val="EA15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controllare </a:t>
            </a:r>
            <a:r>
              <a:rPr lang="en-US" sz="2200">
                <a:solidFill>
                  <a:srgbClr val="3A4452"/>
                </a:solidFill>
              </a:rPr>
              <a:t>tale disagio, </a:t>
            </a:r>
            <a:r>
              <a:rPr b="1" lang="en-US" sz="2200">
                <a:solidFill>
                  <a:srgbClr val="EA15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evitando </a:t>
            </a:r>
            <a:r>
              <a:rPr lang="en-US" sz="2200">
                <a:solidFill>
                  <a:srgbClr val="3A4452"/>
                </a:solidFill>
              </a:rPr>
              <a:t>la situazione (contatto con  detersivi, batteri, polvere, luoghi) o il pensiero (di un danno  arrecato, immagini di violenza, nudità) con varie strategie  (lavorando, distraendosi, sforzandosi di non pensare a ciò che  teme).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19" lvl="0" marL="286385" marR="27940" rtl="0" algn="l">
              <a:lnSpc>
                <a:spcPct val="80000"/>
              </a:lnSpc>
              <a:spcBef>
                <a:spcPts val="53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3A4452"/>
                </a:solidFill>
              </a:rPr>
              <a:t>Tutto ciò tuttavia, senza buon esito, perché in un modo o nell'altro  le circostanze della vita pongono continuamente il soggetto in  situazioni analoghe, anche di pensiero.</a:t>
            </a:r>
            <a:endParaRPr sz="2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0132" y="632459"/>
            <a:ext cx="4146804" cy="125882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2"/>
          <p:cNvSpPr txBox="1"/>
          <p:nvPr>
            <p:ph idx="1" type="body"/>
          </p:nvPr>
        </p:nvSpPr>
        <p:spPr>
          <a:xfrm>
            <a:off x="535940" y="1516760"/>
            <a:ext cx="8072119" cy="46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2050">
            <a:spAutoFit/>
          </a:bodyPr>
          <a:lstStyle/>
          <a:p>
            <a:pPr indent="-274319" lvl="0" marL="286385" marR="13779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Frequentemente, al primo apparire dei sintomi si assiste al  tentativo da parte del soggetto di </a:t>
            </a:r>
            <a:r>
              <a:rPr b="1" lang="en-US" sz="2400">
                <a:solidFill>
                  <a:srgbClr val="EA15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integrare la  sintomatologia nei normali atti della vita quotidiana  </a:t>
            </a:r>
            <a:r>
              <a:rPr lang="en-US" sz="2400"/>
              <a:t>oppure di </a:t>
            </a:r>
            <a:r>
              <a:rPr b="1" lang="en-US" sz="2400">
                <a:solidFill>
                  <a:srgbClr val="EA15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ignorarli</a:t>
            </a:r>
            <a:r>
              <a:rPr lang="en-US" sz="2400"/>
              <a:t>.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19" lvl="0" marL="286385" marR="5080" rtl="0" algn="l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None/>
            </a:pPr>
            <a:r>
              <a:rPr lang="en-US" sz="2400"/>
              <a:t>Ma il disagio - malessere aumenta, ed egli trova un sollievo  solo temporaneo nell'esecuzione di atti o rituali preventivi,  senza risolvere il problema definitivamente.</a:t>
            </a:r>
            <a:endParaRPr sz="2400"/>
          </a:p>
          <a:p>
            <a:pPr indent="0" lvl="0" marL="286385" marR="7810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 questi tentativi di gestire la sintomatologia, consegue la  </a:t>
            </a:r>
            <a:r>
              <a:rPr b="1" lang="en-US" sz="2400">
                <a:solidFill>
                  <a:srgbClr val="EA15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maggiore consapevolezza </a:t>
            </a:r>
            <a:r>
              <a:rPr lang="en-US" sz="2400"/>
              <a:t>del soggetto in merito alla  difficoltà di controllare il disagio, attuando manifestazioni  comportamentali (ritardi, lentezze, pulizie, etc.) che  possono diventare evidenti anche ad altre persone  (familiari, amici, partner, etc.)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3932" y="883919"/>
            <a:ext cx="4175760" cy="139446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3"/>
          <p:cNvSpPr txBox="1"/>
          <p:nvPr/>
        </p:nvSpPr>
        <p:spPr>
          <a:xfrm>
            <a:off x="535940" y="1947799"/>
            <a:ext cx="7929880" cy="2879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274319" lvl="0" marL="286385" marR="44513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809"/>
              </a:buClr>
              <a:buSzPts val="2450"/>
              <a:buFont typeface="Noto Sans Symbols"/>
              <a:buChar char="⚫"/>
            </a:pP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L'ossessivo non ha ancora trovato la soluzione “</a:t>
            </a:r>
            <a:r>
              <a:rPr b="1" lang="en-US" sz="2600">
                <a:solidFill>
                  <a:srgbClr val="EA15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più  corretta</a:t>
            </a: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, “</a:t>
            </a:r>
            <a:r>
              <a:rPr b="1" lang="en-US" sz="2600">
                <a:solidFill>
                  <a:srgbClr val="EA15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perfetta</a:t>
            </a: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del suo “</a:t>
            </a:r>
            <a:r>
              <a:rPr b="1" lang="en-US" sz="2600">
                <a:solidFill>
                  <a:srgbClr val="EA15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dubbio</a:t>
            </a: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”.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19" lvl="0" marL="286385" marR="508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FDB809"/>
              </a:buClr>
              <a:buSzPts val="2450"/>
              <a:buFont typeface="Noto Sans Symbols"/>
              <a:buChar char="⚫"/>
            </a:pP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tal modo permane l’insicurezza e con essa, la  necessità di porvi rimedio, perpetrandosi così un  circolo vizioso che non farà che coagulare i disturbi ed  aumentare il malessere e il disadattamento della  persona.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14"/>
          <p:cNvGrpSpPr/>
          <p:nvPr/>
        </p:nvGrpSpPr>
        <p:grpSpPr>
          <a:xfrm>
            <a:off x="-828" y="0"/>
            <a:ext cx="9145590" cy="1020572"/>
            <a:chOff x="-828" y="0"/>
            <a:chExt cx="9145590" cy="1020572"/>
          </a:xfrm>
        </p:grpSpPr>
        <p:pic>
          <p:nvPicPr>
            <p:cNvPr id="169" name="Google Shape;169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9088207" cy="10205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828" y="52323"/>
              <a:ext cx="9145590" cy="9018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1" name="Google Shape;171;p14"/>
          <p:cNvSpPr txBox="1"/>
          <p:nvPr/>
        </p:nvSpPr>
        <p:spPr>
          <a:xfrm>
            <a:off x="3858005" y="1858517"/>
            <a:ext cx="2214880" cy="571500"/>
          </a:xfrm>
          <a:prstGeom prst="rect">
            <a:avLst/>
          </a:prstGeom>
          <a:solidFill>
            <a:srgbClr val="FDD36C"/>
          </a:solidFill>
          <a:ln cap="flat" cmpd="sng" w="25900">
            <a:solidFill>
              <a:srgbClr val="EA15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33000">
            <a:spAutoFit/>
          </a:bodyPr>
          <a:lstStyle/>
          <a:p>
            <a:pPr indent="0" lvl="0" marL="14668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EVENTO SCATENANTE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14"/>
          <p:cNvSpPr txBox="1"/>
          <p:nvPr/>
        </p:nvSpPr>
        <p:spPr>
          <a:xfrm>
            <a:off x="5572505" y="3429761"/>
            <a:ext cx="2214880" cy="571500"/>
          </a:xfrm>
          <a:prstGeom prst="rect">
            <a:avLst/>
          </a:prstGeom>
          <a:solidFill>
            <a:srgbClr val="FDD36C"/>
          </a:solidFill>
          <a:ln cap="flat" cmpd="sng" w="25900">
            <a:solidFill>
              <a:srgbClr val="EA15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361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PENSIERO DISTURBANTE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OSSESSIONE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14"/>
          <p:cNvSpPr txBox="1"/>
          <p:nvPr/>
        </p:nvSpPr>
        <p:spPr>
          <a:xfrm>
            <a:off x="4001261" y="5001005"/>
            <a:ext cx="2214880" cy="643255"/>
          </a:xfrm>
          <a:prstGeom prst="rect">
            <a:avLst/>
          </a:prstGeom>
          <a:solidFill>
            <a:srgbClr val="FDD36C"/>
          </a:solidFill>
          <a:ln cap="flat" cmpd="sng" w="25900">
            <a:solidFill>
              <a:srgbClr val="EA15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37450">
            <a:spAutoFit/>
          </a:bodyPr>
          <a:lstStyle/>
          <a:p>
            <a:pPr indent="0" lvl="0" marL="146685" marR="13906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INSORGENZA DI DISAGIO  LEGATO AI CONTENUTI  DELL’OSSESSIONE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14"/>
          <p:cNvSpPr txBox="1"/>
          <p:nvPr/>
        </p:nvSpPr>
        <p:spPr>
          <a:xfrm>
            <a:off x="928877" y="4001261"/>
            <a:ext cx="2214880" cy="571500"/>
          </a:xfrm>
          <a:prstGeom prst="rect">
            <a:avLst/>
          </a:prstGeom>
          <a:solidFill>
            <a:srgbClr val="FDD36C"/>
          </a:solidFill>
          <a:ln cap="flat" cmpd="sng" w="25900">
            <a:solidFill>
              <a:srgbClr val="EA15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36175">
            <a:spAutoFit/>
          </a:bodyPr>
          <a:lstStyle/>
          <a:p>
            <a:pPr indent="220979" lvl="0" marL="137160" marR="13144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ESECUZIONE DELLA  COMPULSIONE - RITUALE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14"/>
          <p:cNvSpPr txBox="1"/>
          <p:nvPr/>
        </p:nvSpPr>
        <p:spPr>
          <a:xfrm>
            <a:off x="2571750" y="2786633"/>
            <a:ext cx="1786255" cy="643255"/>
          </a:xfrm>
          <a:prstGeom prst="rect">
            <a:avLst/>
          </a:prstGeom>
          <a:solidFill>
            <a:srgbClr val="FAD0E3"/>
          </a:solidFill>
          <a:ln cap="flat" cmpd="sng" w="25900">
            <a:solidFill>
              <a:srgbClr val="EA15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36175">
            <a:spAutoFit/>
          </a:bodyPr>
          <a:lstStyle/>
          <a:p>
            <a:pPr indent="0" lvl="0" marL="448944" marR="44069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RIDUZIONE  DELL’ANSIA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 DEL DISAGIO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76" name="Google Shape;176;p14"/>
          <p:cNvGrpSpPr/>
          <p:nvPr/>
        </p:nvGrpSpPr>
        <p:grpSpPr>
          <a:xfrm>
            <a:off x="6300977" y="2215133"/>
            <a:ext cx="1057910" cy="1000125"/>
            <a:chOff x="6300977" y="2215133"/>
            <a:chExt cx="1057910" cy="1000125"/>
          </a:xfrm>
        </p:grpSpPr>
        <p:sp>
          <p:nvSpPr>
            <p:cNvPr id="177" name="Google Shape;177;p14"/>
            <p:cNvSpPr/>
            <p:nvPr/>
          </p:nvSpPr>
          <p:spPr>
            <a:xfrm>
              <a:off x="6300977" y="2215133"/>
              <a:ext cx="1057910" cy="1000125"/>
            </a:xfrm>
            <a:custGeom>
              <a:rect b="b" l="l" r="r" t="t"/>
              <a:pathLst>
                <a:path extrusionOk="0" h="1000125" w="1057909">
                  <a:moveTo>
                    <a:pt x="467614" y="0"/>
                  </a:moveTo>
                  <a:lnTo>
                    <a:pt x="0" y="0"/>
                  </a:lnTo>
                  <a:lnTo>
                    <a:pt x="0" y="249936"/>
                  </a:lnTo>
                  <a:lnTo>
                    <a:pt x="467614" y="249936"/>
                  </a:lnTo>
                  <a:lnTo>
                    <a:pt x="517438" y="256633"/>
                  </a:lnTo>
                  <a:lnTo>
                    <a:pt x="562214" y="275533"/>
                  </a:lnTo>
                  <a:lnTo>
                    <a:pt x="600154" y="304847"/>
                  </a:lnTo>
                  <a:lnTo>
                    <a:pt x="629468" y="342787"/>
                  </a:lnTo>
                  <a:lnTo>
                    <a:pt x="648368" y="387563"/>
                  </a:lnTo>
                  <a:lnTo>
                    <a:pt x="655066" y="437388"/>
                  </a:lnTo>
                  <a:lnTo>
                    <a:pt x="655066" y="749807"/>
                  </a:lnTo>
                  <a:lnTo>
                    <a:pt x="502412" y="749807"/>
                  </a:lnTo>
                  <a:lnTo>
                    <a:pt x="780033" y="999743"/>
                  </a:lnTo>
                  <a:lnTo>
                    <a:pt x="1057655" y="749807"/>
                  </a:lnTo>
                  <a:lnTo>
                    <a:pt x="905001" y="749807"/>
                  </a:lnTo>
                  <a:lnTo>
                    <a:pt x="905001" y="437388"/>
                  </a:lnTo>
                  <a:lnTo>
                    <a:pt x="902435" y="389731"/>
                  </a:lnTo>
                  <a:lnTo>
                    <a:pt x="894913" y="343560"/>
                  </a:lnTo>
                  <a:lnTo>
                    <a:pt x="882702" y="299142"/>
                  </a:lnTo>
                  <a:lnTo>
                    <a:pt x="866070" y="256745"/>
                  </a:lnTo>
                  <a:lnTo>
                    <a:pt x="845283" y="216633"/>
                  </a:lnTo>
                  <a:lnTo>
                    <a:pt x="820608" y="179076"/>
                  </a:lnTo>
                  <a:lnTo>
                    <a:pt x="792313" y="144338"/>
                  </a:lnTo>
                  <a:lnTo>
                    <a:pt x="760663" y="112688"/>
                  </a:lnTo>
                  <a:lnTo>
                    <a:pt x="725925" y="84393"/>
                  </a:lnTo>
                  <a:lnTo>
                    <a:pt x="688368" y="59718"/>
                  </a:lnTo>
                  <a:lnTo>
                    <a:pt x="648256" y="38931"/>
                  </a:lnTo>
                  <a:lnTo>
                    <a:pt x="605859" y="22299"/>
                  </a:lnTo>
                  <a:lnTo>
                    <a:pt x="561441" y="10088"/>
                  </a:lnTo>
                  <a:lnTo>
                    <a:pt x="515270" y="2566"/>
                  </a:lnTo>
                  <a:lnTo>
                    <a:pt x="467614" y="0"/>
                  </a:lnTo>
                  <a:close/>
                </a:path>
              </a:pathLst>
            </a:custGeom>
            <a:solidFill>
              <a:srgbClr val="7ED13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4"/>
            <p:cNvSpPr/>
            <p:nvPr/>
          </p:nvSpPr>
          <p:spPr>
            <a:xfrm>
              <a:off x="6300977" y="2215133"/>
              <a:ext cx="1057910" cy="1000125"/>
            </a:xfrm>
            <a:custGeom>
              <a:rect b="b" l="l" r="r" t="t"/>
              <a:pathLst>
                <a:path extrusionOk="0" h="1000125" w="1057909">
                  <a:moveTo>
                    <a:pt x="0" y="0"/>
                  </a:moveTo>
                  <a:lnTo>
                    <a:pt x="467614" y="0"/>
                  </a:lnTo>
                  <a:lnTo>
                    <a:pt x="515270" y="2566"/>
                  </a:lnTo>
                  <a:lnTo>
                    <a:pt x="561441" y="10088"/>
                  </a:lnTo>
                  <a:lnTo>
                    <a:pt x="605859" y="22299"/>
                  </a:lnTo>
                  <a:lnTo>
                    <a:pt x="648256" y="38931"/>
                  </a:lnTo>
                  <a:lnTo>
                    <a:pt x="688368" y="59718"/>
                  </a:lnTo>
                  <a:lnTo>
                    <a:pt x="725925" y="84393"/>
                  </a:lnTo>
                  <a:lnTo>
                    <a:pt x="760663" y="112688"/>
                  </a:lnTo>
                  <a:lnTo>
                    <a:pt x="792313" y="144338"/>
                  </a:lnTo>
                  <a:lnTo>
                    <a:pt x="820608" y="179076"/>
                  </a:lnTo>
                  <a:lnTo>
                    <a:pt x="845283" y="216633"/>
                  </a:lnTo>
                  <a:lnTo>
                    <a:pt x="866070" y="256745"/>
                  </a:lnTo>
                  <a:lnTo>
                    <a:pt x="882702" y="299142"/>
                  </a:lnTo>
                  <a:lnTo>
                    <a:pt x="894913" y="343560"/>
                  </a:lnTo>
                  <a:lnTo>
                    <a:pt x="902435" y="389731"/>
                  </a:lnTo>
                  <a:lnTo>
                    <a:pt x="905001" y="437388"/>
                  </a:lnTo>
                  <a:lnTo>
                    <a:pt x="905001" y="749807"/>
                  </a:lnTo>
                  <a:lnTo>
                    <a:pt x="1057655" y="749807"/>
                  </a:lnTo>
                  <a:lnTo>
                    <a:pt x="780033" y="999743"/>
                  </a:lnTo>
                  <a:lnTo>
                    <a:pt x="502412" y="749807"/>
                  </a:lnTo>
                  <a:lnTo>
                    <a:pt x="655066" y="749807"/>
                  </a:lnTo>
                  <a:lnTo>
                    <a:pt x="655066" y="437388"/>
                  </a:lnTo>
                  <a:lnTo>
                    <a:pt x="648368" y="387563"/>
                  </a:lnTo>
                  <a:lnTo>
                    <a:pt x="629468" y="342787"/>
                  </a:lnTo>
                  <a:lnTo>
                    <a:pt x="600154" y="304847"/>
                  </a:lnTo>
                  <a:lnTo>
                    <a:pt x="562214" y="275533"/>
                  </a:lnTo>
                  <a:lnTo>
                    <a:pt x="517438" y="256633"/>
                  </a:lnTo>
                  <a:lnTo>
                    <a:pt x="467614" y="249936"/>
                  </a:lnTo>
                  <a:lnTo>
                    <a:pt x="0" y="249936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25900">
              <a:solidFill>
                <a:srgbClr val="5C992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" name="Google Shape;179;p14"/>
          <p:cNvGrpSpPr/>
          <p:nvPr/>
        </p:nvGrpSpPr>
        <p:grpSpPr>
          <a:xfrm>
            <a:off x="6430518" y="4357877"/>
            <a:ext cx="1000125" cy="1057910"/>
            <a:chOff x="6430518" y="4357877"/>
            <a:chExt cx="1000125" cy="1057910"/>
          </a:xfrm>
        </p:grpSpPr>
        <p:sp>
          <p:nvSpPr>
            <p:cNvPr id="180" name="Google Shape;180;p14"/>
            <p:cNvSpPr/>
            <p:nvPr/>
          </p:nvSpPr>
          <p:spPr>
            <a:xfrm>
              <a:off x="6430518" y="4357877"/>
              <a:ext cx="1000125" cy="1057910"/>
            </a:xfrm>
            <a:custGeom>
              <a:rect b="b" l="l" r="r" t="t"/>
              <a:pathLst>
                <a:path extrusionOk="0" h="1057910" w="1000125">
                  <a:moveTo>
                    <a:pt x="999743" y="0"/>
                  </a:moveTo>
                  <a:lnTo>
                    <a:pt x="749808" y="0"/>
                  </a:lnTo>
                  <a:lnTo>
                    <a:pt x="749808" y="467614"/>
                  </a:lnTo>
                  <a:lnTo>
                    <a:pt x="743110" y="517438"/>
                  </a:lnTo>
                  <a:lnTo>
                    <a:pt x="724210" y="562214"/>
                  </a:lnTo>
                  <a:lnTo>
                    <a:pt x="694896" y="600154"/>
                  </a:lnTo>
                  <a:lnTo>
                    <a:pt x="656956" y="629468"/>
                  </a:lnTo>
                  <a:lnTo>
                    <a:pt x="612180" y="648368"/>
                  </a:lnTo>
                  <a:lnTo>
                    <a:pt x="562356" y="655066"/>
                  </a:lnTo>
                  <a:lnTo>
                    <a:pt x="249936" y="655066"/>
                  </a:lnTo>
                  <a:lnTo>
                    <a:pt x="249936" y="502412"/>
                  </a:lnTo>
                  <a:lnTo>
                    <a:pt x="0" y="780034"/>
                  </a:lnTo>
                  <a:lnTo>
                    <a:pt x="249936" y="1057656"/>
                  </a:lnTo>
                  <a:lnTo>
                    <a:pt x="249936" y="905002"/>
                  </a:lnTo>
                  <a:lnTo>
                    <a:pt x="562356" y="905002"/>
                  </a:lnTo>
                  <a:lnTo>
                    <a:pt x="610012" y="902435"/>
                  </a:lnTo>
                  <a:lnTo>
                    <a:pt x="656183" y="894913"/>
                  </a:lnTo>
                  <a:lnTo>
                    <a:pt x="700601" y="882702"/>
                  </a:lnTo>
                  <a:lnTo>
                    <a:pt x="742998" y="866070"/>
                  </a:lnTo>
                  <a:lnTo>
                    <a:pt x="783110" y="845283"/>
                  </a:lnTo>
                  <a:lnTo>
                    <a:pt x="820667" y="820608"/>
                  </a:lnTo>
                  <a:lnTo>
                    <a:pt x="855405" y="792313"/>
                  </a:lnTo>
                  <a:lnTo>
                    <a:pt x="887055" y="760663"/>
                  </a:lnTo>
                  <a:lnTo>
                    <a:pt x="915350" y="725925"/>
                  </a:lnTo>
                  <a:lnTo>
                    <a:pt x="940025" y="688368"/>
                  </a:lnTo>
                  <a:lnTo>
                    <a:pt x="960812" y="648256"/>
                  </a:lnTo>
                  <a:lnTo>
                    <a:pt x="977444" y="605859"/>
                  </a:lnTo>
                  <a:lnTo>
                    <a:pt x="989655" y="561441"/>
                  </a:lnTo>
                  <a:lnTo>
                    <a:pt x="997177" y="515270"/>
                  </a:lnTo>
                  <a:lnTo>
                    <a:pt x="999743" y="467614"/>
                  </a:lnTo>
                  <a:lnTo>
                    <a:pt x="999743" y="0"/>
                  </a:lnTo>
                  <a:close/>
                </a:path>
              </a:pathLst>
            </a:custGeom>
            <a:solidFill>
              <a:srgbClr val="7ED13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6430518" y="4357877"/>
              <a:ext cx="1000125" cy="1057910"/>
            </a:xfrm>
            <a:custGeom>
              <a:rect b="b" l="l" r="r" t="t"/>
              <a:pathLst>
                <a:path extrusionOk="0" h="1057910" w="1000125">
                  <a:moveTo>
                    <a:pt x="999743" y="0"/>
                  </a:moveTo>
                  <a:lnTo>
                    <a:pt x="999743" y="467614"/>
                  </a:lnTo>
                  <a:lnTo>
                    <a:pt x="997177" y="515270"/>
                  </a:lnTo>
                  <a:lnTo>
                    <a:pt x="989655" y="561441"/>
                  </a:lnTo>
                  <a:lnTo>
                    <a:pt x="977444" y="605859"/>
                  </a:lnTo>
                  <a:lnTo>
                    <a:pt x="960812" y="648256"/>
                  </a:lnTo>
                  <a:lnTo>
                    <a:pt x="940025" y="688368"/>
                  </a:lnTo>
                  <a:lnTo>
                    <a:pt x="915350" y="725925"/>
                  </a:lnTo>
                  <a:lnTo>
                    <a:pt x="887055" y="760663"/>
                  </a:lnTo>
                  <a:lnTo>
                    <a:pt x="855405" y="792313"/>
                  </a:lnTo>
                  <a:lnTo>
                    <a:pt x="820667" y="820608"/>
                  </a:lnTo>
                  <a:lnTo>
                    <a:pt x="783110" y="845283"/>
                  </a:lnTo>
                  <a:lnTo>
                    <a:pt x="742998" y="866070"/>
                  </a:lnTo>
                  <a:lnTo>
                    <a:pt x="700601" y="882702"/>
                  </a:lnTo>
                  <a:lnTo>
                    <a:pt x="656183" y="894913"/>
                  </a:lnTo>
                  <a:lnTo>
                    <a:pt x="610012" y="902435"/>
                  </a:lnTo>
                  <a:lnTo>
                    <a:pt x="562356" y="905002"/>
                  </a:lnTo>
                  <a:lnTo>
                    <a:pt x="249936" y="905002"/>
                  </a:lnTo>
                  <a:lnTo>
                    <a:pt x="249936" y="1057656"/>
                  </a:lnTo>
                  <a:lnTo>
                    <a:pt x="0" y="780034"/>
                  </a:lnTo>
                  <a:lnTo>
                    <a:pt x="249936" y="502412"/>
                  </a:lnTo>
                  <a:lnTo>
                    <a:pt x="249936" y="655066"/>
                  </a:lnTo>
                  <a:lnTo>
                    <a:pt x="562356" y="655066"/>
                  </a:lnTo>
                  <a:lnTo>
                    <a:pt x="612180" y="648368"/>
                  </a:lnTo>
                  <a:lnTo>
                    <a:pt x="656956" y="629468"/>
                  </a:lnTo>
                  <a:lnTo>
                    <a:pt x="694896" y="600154"/>
                  </a:lnTo>
                  <a:lnTo>
                    <a:pt x="724210" y="562214"/>
                  </a:lnTo>
                  <a:lnTo>
                    <a:pt x="743110" y="517438"/>
                  </a:lnTo>
                  <a:lnTo>
                    <a:pt x="749808" y="467614"/>
                  </a:lnTo>
                  <a:lnTo>
                    <a:pt x="749808" y="0"/>
                  </a:lnTo>
                  <a:lnTo>
                    <a:pt x="999743" y="0"/>
                  </a:lnTo>
                  <a:close/>
                </a:path>
              </a:pathLst>
            </a:custGeom>
            <a:noFill/>
            <a:ln cap="flat" cmpd="sng" w="25900">
              <a:solidFill>
                <a:srgbClr val="5C992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" name="Google Shape;182;p14"/>
          <p:cNvGrpSpPr/>
          <p:nvPr/>
        </p:nvGrpSpPr>
        <p:grpSpPr>
          <a:xfrm>
            <a:off x="2715005" y="4644389"/>
            <a:ext cx="1057910" cy="1000125"/>
            <a:chOff x="2715005" y="4644389"/>
            <a:chExt cx="1057910" cy="1000125"/>
          </a:xfrm>
        </p:grpSpPr>
        <p:sp>
          <p:nvSpPr>
            <p:cNvPr id="183" name="Google Shape;183;p14"/>
            <p:cNvSpPr/>
            <p:nvPr/>
          </p:nvSpPr>
          <p:spPr>
            <a:xfrm>
              <a:off x="2715005" y="4644389"/>
              <a:ext cx="1057910" cy="1000125"/>
            </a:xfrm>
            <a:custGeom>
              <a:rect b="b" l="l" r="r" t="t"/>
              <a:pathLst>
                <a:path extrusionOk="0" h="1000125" w="1057910">
                  <a:moveTo>
                    <a:pt x="277621" y="0"/>
                  </a:moveTo>
                  <a:lnTo>
                    <a:pt x="0" y="249936"/>
                  </a:lnTo>
                  <a:lnTo>
                    <a:pt x="152654" y="249936"/>
                  </a:lnTo>
                  <a:lnTo>
                    <a:pt x="152654" y="562356"/>
                  </a:lnTo>
                  <a:lnTo>
                    <a:pt x="155220" y="610012"/>
                  </a:lnTo>
                  <a:lnTo>
                    <a:pt x="162742" y="656183"/>
                  </a:lnTo>
                  <a:lnTo>
                    <a:pt x="174953" y="700601"/>
                  </a:lnTo>
                  <a:lnTo>
                    <a:pt x="191585" y="742998"/>
                  </a:lnTo>
                  <a:lnTo>
                    <a:pt x="212372" y="783110"/>
                  </a:lnTo>
                  <a:lnTo>
                    <a:pt x="237047" y="820667"/>
                  </a:lnTo>
                  <a:lnTo>
                    <a:pt x="265342" y="855405"/>
                  </a:lnTo>
                  <a:lnTo>
                    <a:pt x="296992" y="887055"/>
                  </a:lnTo>
                  <a:lnTo>
                    <a:pt x="331730" y="915350"/>
                  </a:lnTo>
                  <a:lnTo>
                    <a:pt x="369287" y="940025"/>
                  </a:lnTo>
                  <a:lnTo>
                    <a:pt x="409399" y="960812"/>
                  </a:lnTo>
                  <a:lnTo>
                    <a:pt x="451796" y="977444"/>
                  </a:lnTo>
                  <a:lnTo>
                    <a:pt x="496214" y="989655"/>
                  </a:lnTo>
                  <a:lnTo>
                    <a:pt x="542385" y="997177"/>
                  </a:lnTo>
                  <a:lnTo>
                    <a:pt x="590042" y="999744"/>
                  </a:lnTo>
                  <a:lnTo>
                    <a:pt x="1057656" y="999744"/>
                  </a:lnTo>
                  <a:lnTo>
                    <a:pt x="1057656" y="749808"/>
                  </a:lnTo>
                  <a:lnTo>
                    <a:pt x="590042" y="749808"/>
                  </a:lnTo>
                  <a:lnTo>
                    <a:pt x="540217" y="743110"/>
                  </a:lnTo>
                  <a:lnTo>
                    <a:pt x="495441" y="724210"/>
                  </a:lnTo>
                  <a:lnTo>
                    <a:pt x="457501" y="694896"/>
                  </a:lnTo>
                  <a:lnTo>
                    <a:pt x="428187" y="656956"/>
                  </a:lnTo>
                  <a:lnTo>
                    <a:pt x="409287" y="612180"/>
                  </a:lnTo>
                  <a:lnTo>
                    <a:pt x="402589" y="562356"/>
                  </a:lnTo>
                  <a:lnTo>
                    <a:pt x="402589" y="249936"/>
                  </a:lnTo>
                  <a:lnTo>
                    <a:pt x="555244" y="249936"/>
                  </a:lnTo>
                  <a:lnTo>
                    <a:pt x="277621" y="0"/>
                  </a:lnTo>
                  <a:close/>
                </a:path>
              </a:pathLst>
            </a:custGeom>
            <a:solidFill>
              <a:srgbClr val="7ED13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4"/>
            <p:cNvSpPr/>
            <p:nvPr/>
          </p:nvSpPr>
          <p:spPr>
            <a:xfrm>
              <a:off x="2715005" y="4644389"/>
              <a:ext cx="1057910" cy="1000125"/>
            </a:xfrm>
            <a:custGeom>
              <a:rect b="b" l="l" r="r" t="t"/>
              <a:pathLst>
                <a:path extrusionOk="0" h="1000125" w="1057910">
                  <a:moveTo>
                    <a:pt x="1057656" y="999744"/>
                  </a:moveTo>
                  <a:lnTo>
                    <a:pt x="590042" y="999744"/>
                  </a:lnTo>
                  <a:lnTo>
                    <a:pt x="542385" y="997177"/>
                  </a:lnTo>
                  <a:lnTo>
                    <a:pt x="496214" y="989655"/>
                  </a:lnTo>
                  <a:lnTo>
                    <a:pt x="451796" y="977444"/>
                  </a:lnTo>
                  <a:lnTo>
                    <a:pt x="409399" y="960812"/>
                  </a:lnTo>
                  <a:lnTo>
                    <a:pt x="369287" y="940025"/>
                  </a:lnTo>
                  <a:lnTo>
                    <a:pt x="331730" y="915350"/>
                  </a:lnTo>
                  <a:lnTo>
                    <a:pt x="296992" y="887055"/>
                  </a:lnTo>
                  <a:lnTo>
                    <a:pt x="265342" y="855405"/>
                  </a:lnTo>
                  <a:lnTo>
                    <a:pt x="237047" y="820667"/>
                  </a:lnTo>
                  <a:lnTo>
                    <a:pt x="212372" y="783110"/>
                  </a:lnTo>
                  <a:lnTo>
                    <a:pt x="191585" y="742998"/>
                  </a:lnTo>
                  <a:lnTo>
                    <a:pt x="174953" y="700601"/>
                  </a:lnTo>
                  <a:lnTo>
                    <a:pt x="162742" y="656183"/>
                  </a:lnTo>
                  <a:lnTo>
                    <a:pt x="155220" y="610012"/>
                  </a:lnTo>
                  <a:lnTo>
                    <a:pt x="152654" y="562356"/>
                  </a:lnTo>
                  <a:lnTo>
                    <a:pt x="152654" y="249936"/>
                  </a:lnTo>
                  <a:lnTo>
                    <a:pt x="0" y="249936"/>
                  </a:lnTo>
                  <a:lnTo>
                    <a:pt x="277621" y="0"/>
                  </a:lnTo>
                  <a:lnTo>
                    <a:pt x="555244" y="249936"/>
                  </a:lnTo>
                  <a:lnTo>
                    <a:pt x="402589" y="249936"/>
                  </a:lnTo>
                  <a:lnTo>
                    <a:pt x="402589" y="562356"/>
                  </a:lnTo>
                  <a:lnTo>
                    <a:pt x="409287" y="612180"/>
                  </a:lnTo>
                  <a:lnTo>
                    <a:pt x="428187" y="656956"/>
                  </a:lnTo>
                  <a:lnTo>
                    <a:pt x="457501" y="694896"/>
                  </a:lnTo>
                  <a:lnTo>
                    <a:pt x="495441" y="724210"/>
                  </a:lnTo>
                  <a:lnTo>
                    <a:pt x="540217" y="743110"/>
                  </a:lnTo>
                  <a:lnTo>
                    <a:pt x="590042" y="749808"/>
                  </a:lnTo>
                  <a:lnTo>
                    <a:pt x="1057656" y="749808"/>
                  </a:lnTo>
                  <a:lnTo>
                    <a:pt x="1057656" y="999744"/>
                  </a:lnTo>
                  <a:close/>
                </a:path>
              </a:pathLst>
            </a:custGeom>
            <a:noFill/>
            <a:ln cap="flat" cmpd="sng" w="25900">
              <a:solidFill>
                <a:srgbClr val="5C992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14"/>
          <p:cNvGrpSpPr/>
          <p:nvPr/>
        </p:nvGrpSpPr>
        <p:grpSpPr>
          <a:xfrm>
            <a:off x="1358645" y="2858261"/>
            <a:ext cx="1000125" cy="1057910"/>
            <a:chOff x="1358645" y="2858261"/>
            <a:chExt cx="1000125" cy="1057910"/>
          </a:xfrm>
        </p:grpSpPr>
        <p:sp>
          <p:nvSpPr>
            <p:cNvPr id="186" name="Google Shape;186;p14"/>
            <p:cNvSpPr/>
            <p:nvPr/>
          </p:nvSpPr>
          <p:spPr>
            <a:xfrm>
              <a:off x="1358645" y="2858261"/>
              <a:ext cx="1000125" cy="1057910"/>
            </a:xfrm>
            <a:custGeom>
              <a:rect b="b" l="l" r="r" t="t"/>
              <a:pathLst>
                <a:path extrusionOk="0" h="1057910" w="1000125">
                  <a:moveTo>
                    <a:pt x="749808" y="0"/>
                  </a:moveTo>
                  <a:lnTo>
                    <a:pt x="749808" y="152653"/>
                  </a:lnTo>
                  <a:lnTo>
                    <a:pt x="437387" y="152653"/>
                  </a:lnTo>
                  <a:lnTo>
                    <a:pt x="389731" y="155220"/>
                  </a:lnTo>
                  <a:lnTo>
                    <a:pt x="343560" y="162742"/>
                  </a:lnTo>
                  <a:lnTo>
                    <a:pt x="299142" y="174953"/>
                  </a:lnTo>
                  <a:lnTo>
                    <a:pt x="256745" y="191585"/>
                  </a:lnTo>
                  <a:lnTo>
                    <a:pt x="216633" y="212372"/>
                  </a:lnTo>
                  <a:lnTo>
                    <a:pt x="179076" y="237047"/>
                  </a:lnTo>
                  <a:lnTo>
                    <a:pt x="144338" y="265342"/>
                  </a:lnTo>
                  <a:lnTo>
                    <a:pt x="112688" y="296992"/>
                  </a:lnTo>
                  <a:lnTo>
                    <a:pt x="84393" y="331730"/>
                  </a:lnTo>
                  <a:lnTo>
                    <a:pt x="59718" y="369287"/>
                  </a:lnTo>
                  <a:lnTo>
                    <a:pt x="38931" y="409399"/>
                  </a:lnTo>
                  <a:lnTo>
                    <a:pt x="22299" y="451796"/>
                  </a:lnTo>
                  <a:lnTo>
                    <a:pt x="10088" y="496214"/>
                  </a:lnTo>
                  <a:lnTo>
                    <a:pt x="2566" y="542385"/>
                  </a:lnTo>
                  <a:lnTo>
                    <a:pt x="0" y="590041"/>
                  </a:lnTo>
                  <a:lnTo>
                    <a:pt x="0" y="1057656"/>
                  </a:lnTo>
                  <a:lnTo>
                    <a:pt x="249935" y="1057656"/>
                  </a:lnTo>
                  <a:lnTo>
                    <a:pt x="249935" y="590041"/>
                  </a:lnTo>
                  <a:lnTo>
                    <a:pt x="256633" y="540217"/>
                  </a:lnTo>
                  <a:lnTo>
                    <a:pt x="275533" y="495441"/>
                  </a:lnTo>
                  <a:lnTo>
                    <a:pt x="304847" y="457501"/>
                  </a:lnTo>
                  <a:lnTo>
                    <a:pt x="342787" y="428187"/>
                  </a:lnTo>
                  <a:lnTo>
                    <a:pt x="387563" y="409287"/>
                  </a:lnTo>
                  <a:lnTo>
                    <a:pt x="437387" y="402589"/>
                  </a:lnTo>
                  <a:lnTo>
                    <a:pt x="749808" y="402589"/>
                  </a:lnTo>
                  <a:lnTo>
                    <a:pt x="749808" y="555243"/>
                  </a:lnTo>
                  <a:lnTo>
                    <a:pt x="999743" y="277622"/>
                  </a:lnTo>
                  <a:lnTo>
                    <a:pt x="749808" y="0"/>
                  </a:lnTo>
                  <a:close/>
                </a:path>
              </a:pathLst>
            </a:custGeom>
            <a:solidFill>
              <a:srgbClr val="7ED13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4"/>
            <p:cNvSpPr/>
            <p:nvPr/>
          </p:nvSpPr>
          <p:spPr>
            <a:xfrm>
              <a:off x="1358645" y="2858261"/>
              <a:ext cx="1000125" cy="1057910"/>
            </a:xfrm>
            <a:custGeom>
              <a:rect b="b" l="l" r="r" t="t"/>
              <a:pathLst>
                <a:path extrusionOk="0" h="1057910" w="1000125">
                  <a:moveTo>
                    <a:pt x="0" y="1057656"/>
                  </a:moveTo>
                  <a:lnTo>
                    <a:pt x="0" y="590041"/>
                  </a:lnTo>
                  <a:lnTo>
                    <a:pt x="2566" y="542385"/>
                  </a:lnTo>
                  <a:lnTo>
                    <a:pt x="10088" y="496214"/>
                  </a:lnTo>
                  <a:lnTo>
                    <a:pt x="22299" y="451796"/>
                  </a:lnTo>
                  <a:lnTo>
                    <a:pt x="38931" y="409399"/>
                  </a:lnTo>
                  <a:lnTo>
                    <a:pt x="59718" y="369287"/>
                  </a:lnTo>
                  <a:lnTo>
                    <a:pt x="84393" y="331730"/>
                  </a:lnTo>
                  <a:lnTo>
                    <a:pt x="112688" y="296992"/>
                  </a:lnTo>
                  <a:lnTo>
                    <a:pt x="144338" y="265342"/>
                  </a:lnTo>
                  <a:lnTo>
                    <a:pt x="179076" y="237047"/>
                  </a:lnTo>
                  <a:lnTo>
                    <a:pt x="216633" y="212372"/>
                  </a:lnTo>
                  <a:lnTo>
                    <a:pt x="256745" y="191585"/>
                  </a:lnTo>
                  <a:lnTo>
                    <a:pt x="299142" y="174953"/>
                  </a:lnTo>
                  <a:lnTo>
                    <a:pt x="343560" y="162742"/>
                  </a:lnTo>
                  <a:lnTo>
                    <a:pt x="389731" y="155220"/>
                  </a:lnTo>
                  <a:lnTo>
                    <a:pt x="437387" y="152653"/>
                  </a:lnTo>
                  <a:lnTo>
                    <a:pt x="749808" y="152653"/>
                  </a:lnTo>
                  <a:lnTo>
                    <a:pt x="749808" y="0"/>
                  </a:lnTo>
                  <a:lnTo>
                    <a:pt x="999743" y="277622"/>
                  </a:lnTo>
                  <a:lnTo>
                    <a:pt x="749808" y="555243"/>
                  </a:lnTo>
                  <a:lnTo>
                    <a:pt x="749808" y="402589"/>
                  </a:lnTo>
                  <a:lnTo>
                    <a:pt x="437387" y="402589"/>
                  </a:lnTo>
                  <a:lnTo>
                    <a:pt x="387563" y="409287"/>
                  </a:lnTo>
                  <a:lnTo>
                    <a:pt x="342787" y="428187"/>
                  </a:lnTo>
                  <a:lnTo>
                    <a:pt x="304847" y="457501"/>
                  </a:lnTo>
                  <a:lnTo>
                    <a:pt x="275533" y="495441"/>
                  </a:lnTo>
                  <a:lnTo>
                    <a:pt x="256633" y="540217"/>
                  </a:lnTo>
                  <a:lnTo>
                    <a:pt x="249935" y="590041"/>
                  </a:lnTo>
                  <a:lnTo>
                    <a:pt x="249935" y="1057656"/>
                  </a:lnTo>
                  <a:lnTo>
                    <a:pt x="0" y="1057656"/>
                  </a:lnTo>
                  <a:close/>
                </a:path>
              </a:pathLst>
            </a:custGeom>
            <a:noFill/>
            <a:ln cap="flat" cmpd="sng" w="25900">
              <a:solidFill>
                <a:srgbClr val="5C992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"/>
          <p:cNvSpPr txBox="1"/>
          <p:nvPr/>
        </p:nvSpPr>
        <p:spPr>
          <a:xfrm>
            <a:off x="293014" y="1370838"/>
            <a:ext cx="4290695" cy="5147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74319" lvl="0" marL="28638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diagnosi differenziale si pone  con tutti i disturbi che, in  grado variabile, </a:t>
            </a:r>
            <a:r>
              <a:rPr b="1" lang="en-US" sz="2400">
                <a:solidFill>
                  <a:srgbClr val="EA15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manifestano  una sintomatologia simil-  ossessivo-compulsiva </a:t>
            </a: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pur  non esprimendo le  caratteristiche complessive del  DOC, mostrandone magari  solo alcune caratteristiche,  come la ripetitività o la  difficoltà di controllo  (dismorfofobia,  tricotillomania, cleptomania,  parafilia, etc.).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15"/>
          <p:cNvSpPr txBox="1"/>
          <p:nvPr>
            <p:ph idx="2" type="body"/>
          </p:nvPr>
        </p:nvSpPr>
        <p:spPr>
          <a:xfrm>
            <a:off x="5151501" y="1774901"/>
            <a:ext cx="3226434" cy="369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12090" lvl="0" marL="22415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Personalità ossessivo-</a:t>
            </a:r>
            <a:endParaRPr/>
          </a:p>
          <a:p>
            <a:pPr indent="0" lvl="0" marL="12700" rtl="0" algn="l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None/>
            </a:pPr>
            <a:r>
              <a:rPr lang="en-US"/>
              <a:t>compulsiva</a:t>
            </a:r>
            <a:endParaRPr/>
          </a:p>
          <a:p>
            <a:pPr indent="-182880" lvl="0" marL="1955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Epilessia</a:t>
            </a:r>
            <a:endParaRPr/>
          </a:p>
          <a:p>
            <a:pPr indent="-182880" lvl="0" marL="1955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Depressione</a:t>
            </a:r>
            <a:endParaRPr/>
          </a:p>
          <a:p>
            <a:pPr indent="-182880" lvl="0" marL="1955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Intossicazione da CO</a:t>
            </a:r>
            <a:endParaRPr/>
          </a:p>
          <a:p>
            <a:pPr indent="-177165" lvl="0" marL="18923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Traumi cranici</a:t>
            </a:r>
            <a:endParaRPr/>
          </a:p>
          <a:p>
            <a:pPr indent="-182880" lvl="0" marL="1955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Malattia di </a:t>
            </a:r>
            <a:r>
              <a:rPr i="1" lang="en-US">
                <a:latin typeface="Times New Roman"/>
                <a:ea typeface="Times New Roman"/>
                <a:cs typeface="Times New Roman"/>
                <a:sym typeface="Times New Roman"/>
              </a:rPr>
              <a:t>Huntington</a:t>
            </a:r>
            <a:endParaRPr/>
          </a:p>
          <a:p>
            <a:pPr indent="-182880" lvl="0" marL="1955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Schizofrenia</a:t>
            </a:r>
            <a:endParaRPr/>
          </a:p>
          <a:p>
            <a:pPr indent="-182880" lvl="0" marL="1955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Encefalite letargica</a:t>
            </a:r>
            <a:endParaRPr/>
          </a:p>
          <a:p>
            <a:pPr indent="-182880" lvl="0" marL="1955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Disturbo di </a:t>
            </a:r>
            <a:r>
              <a:rPr i="1" lang="en-US">
                <a:latin typeface="Times New Roman"/>
                <a:ea typeface="Times New Roman"/>
                <a:cs typeface="Times New Roman"/>
                <a:sym typeface="Times New Roman"/>
              </a:rPr>
              <a:t>Tourette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16"/>
          <p:cNvGrpSpPr/>
          <p:nvPr/>
        </p:nvGrpSpPr>
        <p:grpSpPr>
          <a:xfrm>
            <a:off x="1313688" y="428244"/>
            <a:ext cx="6637019" cy="1258824"/>
            <a:chOff x="1313688" y="428244"/>
            <a:chExt cx="6637019" cy="1258824"/>
          </a:xfrm>
        </p:grpSpPr>
        <p:pic>
          <p:nvPicPr>
            <p:cNvPr id="199" name="Google Shape;199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13688" y="428244"/>
              <a:ext cx="3512820" cy="1258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082795" y="428244"/>
              <a:ext cx="1255776" cy="1258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724400" y="428244"/>
              <a:ext cx="3226307" cy="12588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2" name="Google Shape;202;p16"/>
          <p:cNvSpPr txBox="1"/>
          <p:nvPr>
            <p:ph idx="1" type="body"/>
          </p:nvPr>
        </p:nvSpPr>
        <p:spPr>
          <a:xfrm>
            <a:off x="535940" y="1516760"/>
            <a:ext cx="8072119" cy="46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74319" lvl="0" marL="286385" marR="20129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Il disturbo di </a:t>
            </a:r>
            <a:r>
              <a:rPr b="1" lang="en-US">
                <a:solidFill>
                  <a:srgbClr val="EA15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Gilles de la Tourette (DT), </a:t>
            </a:r>
            <a:r>
              <a:rPr lang="en-US"/>
              <a:t>prende il nome dal clinico  che per primo, nel 1885, raccolse 9 casi di pazienti con  caratteristiche simili, di cui 6 seguiti personalmente. Già prima di  lui comunque, Itard nel 1825 aveva descritto le caratteristiche del  disturbo.</a:t>
            </a:r>
            <a:endParaRPr/>
          </a:p>
          <a:p>
            <a:pPr indent="-274319" lvl="0" marL="286385" marR="46990" rtl="0" algn="l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None/>
            </a:pPr>
            <a:r>
              <a:rPr lang="en-US"/>
              <a:t>La manifestazione essenziale della sindrome è data dalla presenza,  anche non contemporanea, di </a:t>
            </a:r>
            <a:r>
              <a:rPr b="1" lang="en-US" u="sng">
                <a:solidFill>
                  <a:srgbClr val="EA15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tic multipli vocali e motori</a:t>
            </a:r>
            <a:r>
              <a:rPr lang="en-US"/>
              <a:t>, i quali  possono presentarsi in maniera discontinua per un periodo  superiore ad un anno.</a:t>
            </a:r>
            <a:endParaRPr/>
          </a:p>
          <a:p>
            <a:pPr indent="-207644" lvl="0" marL="286385" marR="274955" rtl="0" algn="just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None/>
            </a:pPr>
            <a:r>
              <a:rPr lang="en-US"/>
              <a:t>l'esordio del disturbo in genere precede i 21 anni e la localizzazione  anatomica, il numero, la frequenza, la complessità e la gravità dei  sintomi variano nel corso del tempo.</a:t>
            </a:r>
            <a:endParaRPr/>
          </a:p>
          <a:p>
            <a:pPr indent="-274319" lvl="0" marL="286385" marR="5080" rtl="0" algn="just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None/>
            </a:pPr>
            <a:r>
              <a:rPr lang="en-US"/>
              <a:t>Per una diagnosi corretta vanno escluse malattie del sistema nervoso e  l'utilizzo di sostanze psicoattive.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17"/>
          <p:cNvGrpSpPr/>
          <p:nvPr/>
        </p:nvGrpSpPr>
        <p:grpSpPr>
          <a:xfrm>
            <a:off x="-828" y="0"/>
            <a:ext cx="9145590" cy="1020572"/>
            <a:chOff x="-828" y="0"/>
            <a:chExt cx="9145590" cy="1020572"/>
          </a:xfrm>
        </p:grpSpPr>
        <p:pic>
          <p:nvPicPr>
            <p:cNvPr id="208" name="Google Shape;208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9088207" cy="10205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828" y="52323"/>
              <a:ext cx="9145590" cy="9018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0" name="Google Shape;210;p17"/>
          <p:cNvSpPr txBox="1"/>
          <p:nvPr/>
        </p:nvSpPr>
        <p:spPr>
          <a:xfrm>
            <a:off x="364642" y="873633"/>
            <a:ext cx="8490585" cy="57238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Nel </a:t>
            </a:r>
            <a:r>
              <a:rPr b="1" lang="en-US" sz="2100">
                <a:solidFill>
                  <a:srgbClr val="EA15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DT </a:t>
            </a: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possono essere presenti anche altri aspetti cognitivi e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8638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comportamentali: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20" lvl="0" marL="287020" marR="0" rtl="0" algn="l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>
                <a:srgbClr val="FDB809"/>
              </a:buClr>
              <a:buSzPts val="2000"/>
              <a:buFont typeface="Noto Sans Symbols"/>
              <a:buChar char="⚫"/>
            </a:pPr>
            <a:r>
              <a:rPr lang="en-US" sz="2100">
                <a:solidFill>
                  <a:srgbClr val="EA15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Sensazione di tensione interna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20" lvl="0" marL="287020" marR="0" rtl="0" algn="l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>
                <a:srgbClr val="FDB809"/>
              </a:buClr>
              <a:buSzPts val="2000"/>
              <a:buFont typeface="Noto Sans Symbols"/>
              <a:buChar char="⚫"/>
            </a:pPr>
            <a:r>
              <a:rPr lang="en-US" sz="2100">
                <a:solidFill>
                  <a:srgbClr val="EA15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Ossessioni e compulsioni </a:t>
            </a: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(anche estremamente intense e frequenti)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20" lvl="0" marL="287020" marR="0" rtl="0" algn="l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>
                <a:srgbClr val="FDB809"/>
              </a:buClr>
              <a:buSzPts val="2000"/>
              <a:buFont typeface="Noto Sans Symbols"/>
              <a:buChar char="⚫"/>
            </a:pPr>
            <a:r>
              <a:rPr lang="en-US" sz="2100">
                <a:solidFill>
                  <a:srgbClr val="EA15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Labilità del tono dell’umore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20" lvl="0" marL="287020" marR="0" rtl="0" algn="l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>
                <a:srgbClr val="FDB809"/>
              </a:buClr>
              <a:buSzPts val="2000"/>
              <a:buFont typeface="Noto Sans Symbols"/>
              <a:buChar char="⚫"/>
            </a:pPr>
            <a:r>
              <a:rPr lang="en-US" sz="2100">
                <a:solidFill>
                  <a:srgbClr val="EA15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Irritabilità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20" lvl="0" marL="287020" marR="0" rtl="0" algn="l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>
                <a:srgbClr val="FDB809"/>
              </a:buClr>
              <a:buSzPts val="2000"/>
              <a:buFont typeface="Noto Sans Symbols"/>
              <a:buChar char="⚫"/>
            </a:pPr>
            <a:r>
              <a:rPr lang="en-US" sz="2100">
                <a:solidFill>
                  <a:srgbClr val="EA15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Iperattività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20" lvl="0" marL="28702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DB809"/>
              </a:buClr>
              <a:buSzPts val="2000"/>
              <a:buFont typeface="Noto Sans Symbols"/>
              <a:buChar char="⚫"/>
            </a:pPr>
            <a:r>
              <a:rPr lang="en-US" sz="2100">
                <a:solidFill>
                  <a:srgbClr val="EA15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Problemi d'apprendimento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20" lvl="0" marL="287020" marR="0" rtl="0" algn="l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>
                <a:srgbClr val="FDB809"/>
              </a:buClr>
              <a:buSzPts val="2000"/>
              <a:buFont typeface="Noto Sans Symbols"/>
              <a:buChar char="⚫"/>
            </a:pPr>
            <a:r>
              <a:rPr lang="en-US" sz="2100">
                <a:solidFill>
                  <a:srgbClr val="EA15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Esibizionismo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20" lvl="0" marL="287020" marR="0" rtl="0" algn="l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>
                <a:srgbClr val="FDB809"/>
              </a:buClr>
              <a:buSzPts val="2000"/>
              <a:buFont typeface="Noto Sans Symbols"/>
              <a:buChar char="⚫"/>
            </a:pPr>
            <a:r>
              <a:rPr lang="en-US" sz="2100">
                <a:solidFill>
                  <a:srgbClr val="EA15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Ecofenomeni </a:t>
            </a: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come l'ecolalia, la coprolalia, la palilalia, la copropraxia e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8638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l'ecopraxia.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19" lvl="0" marL="286385" marR="5080" rtl="0" algn="l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 sono tratti addizionali che non costituiscono requisito diagnostico,  dal momento che sono presenti solamente nel 30-35% dei casi (Savron,  1991, 1994).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8638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Attualmente si considera esservi una forte associazione fra il DOC e il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86385" marR="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DT</a:t>
            </a: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1739" y="435863"/>
            <a:ext cx="4206240" cy="1641348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8"/>
          <p:cNvSpPr txBox="1"/>
          <p:nvPr/>
        </p:nvSpPr>
        <p:spPr>
          <a:xfrm>
            <a:off x="535940" y="1815465"/>
            <a:ext cx="7995284" cy="408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74320" lvl="0" marL="287020" marR="0" rtl="0" algn="l">
              <a:lnSpc>
                <a:spcPct val="108055"/>
              </a:lnSpc>
              <a:spcBef>
                <a:spcPts val="0"/>
              </a:spcBef>
              <a:spcAft>
                <a:spcPts val="0"/>
              </a:spcAft>
              <a:buClr>
                <a:srgbClr val="FDB809"/>
              </a:buClr>
              <a:buSzPts val="1700"/>
              <a:buFont typeface="Noto Sans Symbols"/>
              <a:buChar char="⚫"/>
            </a:pPr>
            <a:r>
              <a:rPr b="1" lang="en-US" sz="1800">
                <a:solidFill>
                  <a:srgbClr val="EA15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Accumulo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86385" marR="59689" rtl="0" algn="l">
              <a:lnSpc>
                <a:spcPct val="80000"/>
              </a:lnSpc>
              <a:spcBef>
                <a:spcPts val="215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E' un tipo di sintomo piuttosto raro che consiste in condotte di accumulo e  conservazione di oggetti, anche insignificanti e deperibili (es. giornali,  pacchetti di sigarette vuoti, bottiglie vuote) giustificate dal paziente con il  timore di gettare via qualcosa che "un giorno o l'altro potrebbe servire". Le  condotte di accumulo non sono generalmente accompagnate da ossessioni. Lo  spazio occupato dalle "collezioni" può arrivare a occupare gran parte dello  spazio in casa. Questi soggetti sono generalmente poco critici riguardo ai loro  rituali.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20" lvl="0" marL="287020" marR="0" rtl="0" algn="l">
              <a:lnSpc>
                <a:spcPct val="108055"/>
              </a:lnSpc>
              <a:spcBef>
                <a:spcPts val="0"/>
              </a:spcBef>
              <a:spcAft>
                <a:spcPts val="0"/>
              </a:spcAft>
              <a:buClr>
                <a:srgbClr val="FDB809"/>
              </a:buClr>
              <a:buSzPts val="1700"/>
              <a:buFont typeface="Noto Sans Symbols"/>
              <a:buChar char="⚫"/>
            </a:pPr>
            <a:r>
              <a:rPr b="1" lang="en-US" sz="1800">
                <a:solidFill>
                  <a:srgbClr val="EA15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Simmetria e Ordine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86385" marR="373380" rtl="0" algn="l">
              <a:lnSpc>
                <a:spcPct val="80000"/>
              </a:lnSpc>
              <a:spcBef>
                <a:spcPts val="215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tratta di sintomi correlati a un’intolleranza alla percezione che gli oggetti  siano posti in modo disordinato o asimmetrico. Libri, fogli, penne,  asciugamani, videocassette, abiti, piatti, devono risultare perfettamente  allineati, simmetrici e ordinati secondo una precisa logica (es. dimensione,  colore). Quando il paziente percepisce asimmetria o disordine si impegna  anche per molte ore a riordinare questi oggetti, fino a sentirli “a posto”. Le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86385" marR="508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ossessioni di ordine e simmetria possono riguardare anche il proprio corpo (es.  pettinatura dei capelli, abiti).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1195" y="531876"/>
            <a:ext cx="3848100" cy="1504188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9"/>
          <p:cNvSpPr txBox="1"/>
          <p:nvPr/>
        </p:nvSpPr>
        <p:spPr>
          <a:xfrm>
            <a:off x="507288" y="1755394"/>
            <a:ext cx="8076565" cy="38665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74955" lvl="0" marL="287020" marR="0" rtl="0" algn="l">
              <a:lnSpc>
                <a:spcPct val="108055"/>
              </a:lnSpc>
              <a:spcBef>
                <a:spcPts val="0"/>
              </a:spcBef>
              <a:spcAft>
                <a:spcPts val="0"/>
              </a:spcAft>
              <a:buClr>
                <a:srgbClr val="FDB809"/>
              </a:buClr>
              <a:buSzPts val="1700"/>
              <a:buFont typeface="Noto Sans Symbols"/>
              <a:buChar char="⚫"/>
            </a:pPr>
            <a:r>
              <a:rPr b="1" lang="en-US" sz="1800">
                <a:solidFill>
                  <a:srgbClr val="EA15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Ossessioni e </a:t>
            </a:r>
            <a:r>
              <a:rPr b="1" i="1" lang="en-US" sz="1800">
                <a:solidFill>
                  <a:srgbClr val="EA1579"/>
                </a:solidFill>
                <a:latin typeface="Geo"/>
                <a:ea typeface="Geo"/>
                <a:cs typeface="Geo"/>
                <a:sym typeface="Geo"/>
              </a:rPr>
              <a:t>Checking</a:t>
            </a:r>
            <a:endParaRPr sz="1800">
              <a:solidFill>
                <a:schemeClr val="dk1"/>
              </a:solidFill>
              <a:latin typeface="Geo"/>
              <a:ea typeface="Geo"/>
              <a:cs typeface="Geo"/>
              <a:sym typeface="Geo"/>
            </a:endParaRPr>
          </a:p>
          <a:p>
            <a:pPr indent="0" lvl="0" marL="287020" marR="13970" rtl="0" algn="l">
              <a:lnSpc>
                <a:spcPct val="80000"/>
              </a:lnSpc>
              <a:spcBef>
                <a:spcPts val="215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 tratta di ossessioni e compulsioni che implicano timori ricorrenti e controlli  protratti e ripetuti correlati al dubbio di aver dimenticato qualcosa o di aver  fatto un errore o danneggiato qualcosa o qualcuno inavvertitamente. Il timore è  che una propria azione o omissione sia causa di disgrazie. Controlli tipici  riguardano l’aver chiuso la porta di casa, il gas o l'acqua; di aver contato bene i  soldi o non aver scritto parole blasfeme.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955" lvl="0" marL="287020" marR="0" rtl="0" algn="l">
              <a:lnSpc>
                <a:spcPct val="108055"/>
              </a:lnSpc>
              <a:spcBef>
                <a:spcPts val="5"/>
              </a:spcBef>
              <a:spcAft>
                <a:spcPts val="0"/>
              </a:spcAft>
              <a:buClr>
                <a:srgbClr val="FDB809"/>
              </a:buClr>
              <a:buSzPts val="1700"/>
              <a:buFont typeface="Noto Sans Symbols"/>
              <a:buChar char="⚫"/>
            </a:pPr>
            <a:r>
              <a:rPr b="1" lang="en-US" sz="1800">
                <a:solidFill>
                  <a:srgbClr val="EA15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Pulizia e lavaggi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87020" marR="5080" rtl="0" algn="l">
              <a:lnSpc>
                <a:spcPct val="80000"/>
              </a:lnSpc>
              <a:spcBef>
                <a:spcPts val="215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Ossessioni e compulsioni connesse al rischio di contagi o contaminazioni. Le  persone che ne soffrono sono tormentate dall'insistente preoccupazione che  loro stessi o un familiare possa ammalarsi entrando in contatto con qualche  invisibile germe o sostanza tossica. Agenti "contaminanti" comprendono  sostanze come urine, sangue, sudore, saponi, solventi e, per generalizzazione,  tutti gli oggetti o persone potenzialmente veicolo di queste sostanze. Il contatto  con la sostanza temuta è seguita da rituali tesi a neutralizzare la  contaminazione, ovvero rituali di lavaggio (es. lavaggio ripetuto delle mani, dei  vestiti o di oggetti personali).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248" y="679704"/>
            <a:ext cx="8261604" cy="139446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"/>
          <p:cNvSpPr txBox="1"/>
          <p:nvPr>
            <p:ph idx="1" type="body"/>
          </p:nvPr>
        </p:nvSpPr>
        <p:spPr>
          <a:xfrm>
            <a:off x="535940" y="1516760"/>
            <a:ext cx="8072119" cy="46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43425">
            <a:spAutoFit/>
          </a:bodyPr>
          <a:lstStyle/>
          <a:p>
            <a:pPr indent="-274319" lvl="0" marL="286385" marR="50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2C3E70"/>
                </a:solidFill>
              </a:rPr>
              <a:t>Il DSM-IV definisce </a:t>
            </a:r>
            <a:r>
              <a:rPr b="1" lang="en-US" sz="2600">
                <a:solidFill>
                  <a:srgbClr val="2C3E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 </a:t>
            </a:r>
            <a:r>
              <a:rPr b="1" lang="en-US" sz="2600">
                <a:solidFill>
                  <a:srgbClr val="FDB8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ossessioni </a:t>
            </a:r>
            <a:r>
              <a:rPr lang="en-US" sz="2600">
                <a:solidFill>
                  <a:srgbClr val="2C3E70"/>
                </a:solidFill>
              </a:rPr>
              <a:t>come idee, pensieri,  impulsi o immagini ricorrenti e/o persistenti che  insorgono improvvisamente nella mente del soggetto  (temere di danneggiare qualcuno, o contaminarsi,  porsi degli interrogativi, scene mentali); questi,  vengono percepiti come intrusivi, fastidiosi e privi di  senso; provocano disagio, ansia o malessere, ed il  paziente tenta in ogni modo di ignorarli, sopprimerli o  neutralizzarli (mediante un pensiero o un'azione)  riconoscendoli egli stesso come prodotto della propria  mente e non imposti dall'esterno.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205" y="883919"/>
            <a:ext cx="8965692" cy="139446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3"/>
          <p:cNvSpPr txBox="1"/>
          <p:nvPr>
            <p:ph idx="1" type="body"/>
          </p:nvPr>
        </p:nvSpPr>
        <p:spPr>
          <a:xfrm>
            <a:off x="535940" y="1516760"/>
            <a:ext cx="8072119" cy="46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44350">
            <a:spAutoFit/>
          </a:bodyPr>
          <a:lstStyle/>
          <a:p>
            <a:pPr indent="-274319" lvl="0" marL="28638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4E5B6E"/>
                </a:solidFill>
              </a:rPr>
              <a:t>Le </a:t>
            </a:r>
            <a:r>
              <a:rPr b="1" lang="en-US" sz="2600">
                <a:solidFill>
                  <a:srgbClr val="FDB8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compulsioni </a:t>
            </a:r>
            <a:r>
              <a:rPr lang="en-US" sz="2600">
                <a:solidFill>
                  <a:srgbClr val="4E5B6E"/>
                </a:solidFill>
              </a:rPr>
              <a:t>rappresentano invece atti mentali, detti  </a:t>
            </a:r>
            <a:r>
              <a:rPr b="1" lang="en-US" sz="2600">
                <a:solidFill>
                  <a:srgbClr val="FDB8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COVERT </a:t>
            </a:r>
            <a:r>
              <a:rPr lang="en-US" sz="2600">
                <a:solidFill>
                  <a:srgbClr val="4E5B6E"/>
                </a:solidFill>
              </a:rPr>
              <a:t>(come contare, pregare, ripetere parole o  frasi, etc.) o comportamentali, detti </a:t>
            </a:r>
            <a:r>
              <a:rPr b="1" lang="en-US" sz="2600">
                <a:solidFill>
                  <a:srgbClr val="FDB80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OVERT </a:t>
            </a:r>
            <a:r>
              <a:rPr lang="en-US" sz="2600">
                <a:solidFill>
                  <a:srgbClr val="4E5B6E"/>
                </a:solidFill>
              </a:rPr>
              <a:t>(come  controllare, pulire, ordinare, etc.) ripetitivi, finalizzati  e intenzionali (effettuati in modo eccessivo e  irragionevole), messi in atto in risposta ad  un'ossessione, seguendo regole precise e stereotipate,  allo scopo di neutralizzare e/o prevenire il disagio o  malessere provocato dal pensiero ossessivo.</a:t>
            </a:r>
            <a:endParaRPr sz="2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4"/>
          <p:cNvGrpSpPr/>
          <p:nvPr/>
        </p:nvGrpSpPr>
        <p:grpSpPr>
          <a:xfrm>
            <a:off x="-828" y="0"/>
            <a:ext cx="9145590" cy="1020572"/>
            <a:chOff x="-828" y="0"/>
            <a:chExt cx="9145590" cy="1020572"/>
          </a:xfrm>
        </p:grpSpPr>
        <p:pic>
          <p:nvPicPr>
            <p:cNvPr id="80" name="Google Shape;80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9088207" cy="10205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828" y="52323"/>
              <a:ext cx="9145590" cy="9018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2" name="Google Shape;82;p4"/>
          <p:cNvGrpSpPr/>
          <p:nvPr/>
        </p:nvGrpSpPr>
        <p:grpSpPr>
          <a:xfrm>
            <a:off x="2934589" y="768095"/>
            <a:ext cx="5720080" cy="4843272"/>
            <a:chOff x="2934589" y="768095"/>
            <a:chExt cx="5720080" cy="4843272"/>
          </a:xfrm>
        </p:grpSpPr>
        <p:pic>
          <p:nvPicPr>
            <p:cNvPr id="83" name="Google Shape;83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964180" y="768095"/>
              <a:ext cx="5667756" cy="48432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" name="Google Shape;84;p4"/>
            <p:cNvSpPr/>
            <p:nvPr/>
          </p:nvSpPr>
          <p:spPr>
            <a:xfrm>
              <a:off x="2934589" y="803020"/>
              <a:ext cx="5720080" cy="4706620"/>
            </a:xfrm>
            <a:custGeom>
              <a:rect b="b" l="l" r="r" t="t"/>
              <a:pathLst>
                <a:path extrusionOk="0" h="4706620" w="5720080">
                  <a:moveTo>
                    <a:pt x="501523" y="0"/>
                  </a:moveTo>
                  <a:lnTo>
                    <a:pt x="0" y="4084192"/>
                  </a:lnTo>
                  <a:lnTo>
                    <a:pt x="5069713" y="4706620"/>
                  </a:lnTo>
                  <a:lnTo>
                    <a:pt x="5236971" y="4575937"/>
                  </a:lnTo>
                  <a:lnTo>
                    <a:pt x="5720080" y="640714"/>
                  </a:lnTo>
                  <a:lnTo>
                    <a:pt x="501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2934589" y="803020"/>
              <a:ext cx="5720080" cy="4706620"/>
            </a:xfrm>
            <a:custGeom>
              <a:rect b="b" l="l" r="r" t="t"/>
              <a:pathLst>
                <a:path extrusionOk="0" h="4706620" w="5720080">
                  <a:moveTo>
                    <a:pt x="0" y="4084192"/>
                  </a:moveTo>
                  <a:lnTo>
                    <a:pt x="5069713" y="4706620"/>
                  </a:lnTo>
                  <a:lnTo>
                    <a:pt x="5236971" y="4575937"/>
                  </a:lnTo>
                  <a:lnTo>
                    <a:pt x="5720080" y="640714"/>
                  </a:lnTo>
                  <a:lnTo>
                    <a:pt x="501523" y="0"/>
                  </a:lnTo>
                  <a:lnTo>
                    <a:pt x="0" y="4084192"/>
                  </a:lnTo>
                  <a:close/>
                </a:path>
              </a:pathLst>
            </a:custGeom>
            <a:noFill/>
            <a:ln cap="flat" cmpd="sng" w="9525">
              <a:solidFill>
                <a:srgbClr val="C0C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6" name="Google Shape;86;p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962900" y="5320284"/>
              <a:ext cx="225551" cy="2072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988935" y="5344541"/>
              <a:ext cx="185928" cy="16700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8" name="Google Shape;88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5824219"/>
            <a:ext cx="9144000" cy="103378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4"/>
          <p:cNvSpPr txBox="1"/>
          <p:nvPr/>
        </p:nvSpPr>
        <p:spPr>
          <a:xfrm>
            <a:off x="408533" y="1057097"/>
            <a:ext cx="2381885" cy="4523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3800">
            <a:spAutoFit/>
          </a:bodyPr>
          <a:lstStyle/>
          <a:p>
            <a:pPr indent="0" lvl="0" marL="12700" marR="9779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E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 gli altri, questi  rituali possono  apparire strani e non  necessari.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0" rtl="0" algn="l">
              <a:lnSpc>
                <a:spcPct val="114000"/>
              </a:lnSpc>
              <a:spcBef>
                <a:spcPts val="6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E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Tuttavia per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104775" rtl="0" algn="l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E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l’individuo sono  invece </a:t>
            </a:r>
            <a:r>
              <a:rPr b="1" lang="en-US" sz="2000">
                <a:solidFill>
                  <a:srgbClr val="EA15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importanti e  carichi di un  significato  profondo</a:t>
            </a:r>
            <a:r>
              <a:rPr lang="en-US" sz="2000">
                <a:solidFill>
                  <a:srgbClr val="4E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508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E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Devono inoltre essere  eseguiti secondo  regole ben precise,  altrimenti perdono la  loro capacità di  neutralizzare l’ansia.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0" name="Google Shape;90;p4"/>
          <p:cNvGrpSpPr/>
          <p:nvPr/>
        </p:nvGrpSpPr>
        <p:grpSpPr>
          <a:xfrm>
            <a:off x="3570224" y="1318260"/>
            <a:ext cx="4226560" cy="3728720"/>
            <a:chOff x="3570224" y="1318260"/>
            <a:chExt cx="4226560" cy="3728720"/>
          </a:xfrm>
        </p:grpSpPr>
        <p:pic>
          <p:nvPicPr>
            <p:cNvPr id="91" name="Google Shape;91;p4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571875" y="1319910"/>
              <a:ext cx="4223207" cy="3725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" name="Google Shape;92;p4"/>
            <p:cNvSpPr/>
            <p:nvPr/>
          </p:nvSpPr>
          <p:spPr>
            <a:xfrm>
              <a:off x="3570224" y="1318260"/>
              <a:ext cx="4226560" cy="3728720"/>
            </a:xfrm>
            <a:custGeom>
              <a:rect b="b" l="l" r="r" t="t"/>
              <a:pathLst>
                <a:path extrusionOk="0" h="3728720" w="4226559">
                  <a:moveTo>
                    <a:pt x="400050" y="0"/>
                  </a:moveTo>
                  <a:lnTo>
                    <a:pt x="4226559" y="469773"/>
                  </a:lnTo>
                  <a:lnTo>
                    <a:pt x="3826382" y="3728339"/>
                  </a:lnTo>
                  <a:lnTo>
                    <a:pt x="0" y="3258566"/>
                  </a:lnTo>
                  <a:lnTo>
                    <a:pt x="40005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C0C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476" y="621791"/>
            <a:ext cx="7743444" cy="125882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5"/>
          <p:cNvSpPr txBox="1"/>
          <p:nvPr/>
        </p:nvSpPr>
        <p:spPr>
          <a:xfrm>
            <a:off x="535940" y="1662963"/>
            <a:ext cx="8061959" cy="4586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635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4E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 caratteristiche cognitive del soggetto con </a:t>
            </a:r>
            <a:r>
              <a:rPr b="1" lang="en-US" sz="2200">
                <a:solidFill>
                  <a:srgbClr val="EA15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 </a:t>
            </a:r>
            <a:r>
              <a:rPr lang="en-US" sz="2200">
                <a:solidFill>
                  <a:srgbClr val="4E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sono: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5619" lvl="0" marL="527685" marR="5080" rtl="0" algn="l">
              <a:lnSpc>
                <a:spcPct val="108181"/>
              </a:lnSpc>
              <a:spcBef>
                <a:spcPts val="565"/>
              </a:spcBef>
              <a:spcAft>
                <a:spcPts val="0"/>
              </a:spcAft>
              <a:buClr>
                <a:srgbClr val="FDB809"/>
              </a:buClr>
              <a:buSzPts val="2050"/>
              <a:buFont typeface="Times New Roman"/>
              <a:buAutoNum type="arabicPeriod"/>
            </a:pPr>
            <a:r>
              <a:rPr lang="en-US" sz="2200">
                <a:solidFill>
                  <a:srgbClr val="4E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 </a:t>
            </a:r>
            <a:r>
              <a:rPr b="1" lang="en-US" sz="2200">
                <a:solidFill>
                  <a:srgbClr val="EA15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dubbio ossessivo </a:t>
            </a:r>
            <a:r>
              <a:rPr lang="en-US" sz="2200">
                <a:solidFill>
                  <a:srgbClr val="4E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 non aver fatto correttamente o in modo  sufficientemente “perfetto” qualcosa (controllare; pulire;  ordinare; contare ecc.)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5619" lvl="0" marL="527685" marR="0" rtl="0" algn="l">
              <a:lnSpc>
                <a:spcPct val="114090"/>
              </a:lnSpc>
              <a:spcBef>
                <a:spcPts val="220"/>
              </a:spcBef>
              <a:spcAft>
                <a:spcPts val="0"/>
              </a:spcAft>
              <a:buClr>
                <a:srgbClr val="FDB809"/>
              </a:buClr>
              <a:buSzPts val="2050"/>
              <a:buFont typeface="Times New Roman"/>
              <a:buAutoNum type="arabicPeriod"/>
            </a:pPr>
            <a:r>
              <a:rPr lang="en-US" sz="2200">
                <a:solidFill>
                  <a:srgbClr val="4E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</a:t>
            </a:r>
            <a:r>
              <a:rPr b="1" lang="en-US" sz="2200">
                <a:solidFill>
                  <a:srgbClr val="EA15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scarsa fiducia </a:t>
            </a:r>
            <a:r>
              <a:rPr lang="en-US" sz="2200">
                <a:solidFill>
                  <a:srgbClr val="4E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nelle proprie capacità di fronteggiare le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527685" marR="0" rtl="0" algn="l">
              <a:lnSpc>
                <a:spcPct val="114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4E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difficoltà e nelle proprie abilità in generale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5619" lvl="0" marL="527685" marR="120650" rtl="0" algn="l">
              <a:lnSpc>
                <a:spcPct val="108181"/>
              </a:lnSpc>
              <a:spcBef>
                <a:spcPts val="560"/>
              </a:spcBef>
              <a:spcAft>
                <a:spcPts val="0"/>
              </a:spcAft>
              <a:buClr>
                <a:srgbClr val="FDB809"/>
              </a:buClr>
              <a:buSzPts val="2050"/>
              <a:buFont typeface="Times New Roman"/>
              <a:buAutoNum type="arabicPeriod" startAt="3"/>
            </a:pPr>
            <a:r>
              <a:rPr lang="en-US" sz="2200">
                <a:solidFill>
                  <a:srgbClr val="4E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</a:t>
            </a:r>
            <a:r>
              <a:rPr b="1" lang="en-US" sz="2200">
                <a:solidFill>
                  <a:srgbClr val="EA15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sopravvalutazione del rischio </a:t>
            </a:r>
            <a:r>
              <a:rPr lang="en-US" sz="2200">
                <a:solidFill>
                  <a:srgbClr val="4E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 accadano alcuni eventi  temuti ed eccessivo senso di responsabilità personale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319" lvl="0" marL="286385" marR="30480" rtl="0" algn="l">
              <a:lnSpc>
                <a:spcPct val="90000"/>
              </a:lnSpc>
              <a:spcBef>
                <a:spcPts val="49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4E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Sia le ossessioni che le compulsioni sono riconosciute dal soggetto  come eccessive e irragionevoli, entrambe sono causa di disagio e  sofferenza, determinano notevoli perdite di tempo nell'arco della  giornata e interferiscono con le normali attività sociali e  lavorative. Nell'ICD-10 non viene riconosciuta la presenza di  compulsioni mentali ma solamente dei rituali comportamentali.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6"/>
          <p:cNvGrpSpPr/>
          <p:nvPr/>
        </p:nvGrpSpPr>
        <p:grpSpPr>
          <a:xfrm>
            <a:off x="-828" y="0"/>
            <a:ext cx="9145590" cy="1020572"/>
            <a:chOff x="-828" y="0"/>
            <a:chExt cx="9145590" cy="1020572"/>
          </a:xfrm>
        </p:grpSpPr>
        <p:pic>
          <p:nvPicPr>
            <p:cNvPr id="104" name="Google Shape;104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9088207" cy="10205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828" y="52323"/>
              <a:ext cx="9145590" cy="9018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6" name="Google Shape;106;p6"/>
          <p:cNvGrpSpPr/>
          <p:nvPr/>
        </p:nvGrpSpPr>
        <p:grpSpPr>
          <a:xfrm>
            <a:off x="2934589" y="768095"/>
            <a:ext cx="5720080" cy="4843272"/>
            <a:chOff x="2934589" y="768095"/>
            <a:chExt cx="5720080" cy="4843272"/>
          </a:xfrm>
        </p:grpSpPr>
        <p:pic>
          <p:nvPicPr>
            <p:cNvPr id="107" name="Google Shape;107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964180" y="768095"/>
              <a:ext cx="5667756" cy="48432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" name="Google Shape;108;p6"/>
            <p:cNvSpPr/>
            <p:nvPr/>
          </p:nvSpPr>
          <p:spPr>
            <a:xfrm>
              <a:off x="2934589" y="803020"/>
              <a:ext cx="5720080" cy="4706620"/>
            </a:xfrm>
            <a:custGeom>
              <a:rect b="b" l="l" r="r" t="t"/>
              <a:pathLst>
                <a:path extrusionOk="0" h="4706620" w="5720080">
                  <a:moveTo>
                    <a:pt x="501523" y="0"/>
                  </a:moveTo>
                  <a:lnTo>
                    <a:pt x="0" y="4084192"/>
                  </a:lnTo>
                  <a:lnTo>
                    <a:pt x="5069713" y="4706620"/>
                  </a:lnTo>
                  <a:lnTo>
                    <a:pt x="5236971" y="4575937"/>
                  </a:lnTo>
                  <a:lnTo>
                    <a:pt x="5720080" y="640714"/>
                  </a:lnTo>
                  <a:lnTo>
                    <a:pt x="501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2934589" y="803020"/>
              <a:ext cx="5720080" cy="4706620"/>
            </a:xfrm>
            <a:custGeom>
              <a:rect b="b" l="l" r="r" t="t"/>
              <a:pathLst>
                <a:path extrusionOk="0" h="4706620" w="5720080">
                  <a:moveTo>
                    <a:pt x="0" y="4084192"/>
                  </a:moveTo>
                  <a:lnTo>
                    <a:pt x="5069713" y="4706620"/>
                  </a:lnTo>
                  <a:lnTo>
                    <a:pt x="5236971" y="4575937"/>
                  </a:lnTo>
                  <a:lnTo>
                    <a:pt x="5720080" y="640714"/>
                  </a:lnTo>
                  <a:lnTo>
                    <a:pt x="501523" y="0"/>
                  </a:lnTo>
                  <a:lnTo>
                    <a:pt x="0" y="4084192"/>
                  </a:lnTo>
                  <a:close/>
                </a:path>
              </a:pathLst>
            </a:custGeom>
            <a:noFill/>
            <a:ln cap="flat" cmpd="sng" w="9525">
              <a:solidFill>
                <a:srgbClr val="C0C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0" name="Google Shape;110;p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962900" y="5320284"/>
              <a:ext cx="225551" cy="2072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988935" y="5344541"/>
              <a:ext cx="185928" cy="16700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2" name="Google Shape;112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5824219"/>
            <a:ext cx="9144000" cy="103378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6"/>
          <p:cNvSpPr txBox="1"/>
          <p:nvPr/>
        </p:nvSpPr>
        <p:spPr>
          <a:xfrm>
            <a:off x="551484" y="1061669"/>
            <a:ext cx="2120265" cy="4536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0000">
            <a:spAutoFit/>
          </a:bodyPr>
          <a:lstStyle/>
          <a:p>
            <a:pPr indent="0" lvl="0" marL="12700" marR="50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A445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 paziente affetto da  </a:t>
            </a:r>
            <a:r>
              <a:rPr b="1" lang="en-US" sz="1800">
                <a:solidFill>
                  <a:srgbClr val="EA15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 </a:t>
            </a:r>
            <a:r>
              <a:rPr lang="en-US" sz="1800">
                <a:solidFill>
                  <a:srgbClr val="3A445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 si lamenta  dell’</a:t>
            </a:r>
            <a:r>
              <a:rPr b="1" lang="en-US" sz="1800">
                <a:solidFill>
                  <a:srgbClr val="EA15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ansia </a:t>
            </a:r>
            <a:r>
              <a:rPr lang="en-US" sz="1800">
                <a:solidFill>
                  <a:srgbClr val="3A445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  soprattutto delle  ossessioni e delle  compulsioni che  sente di </a:t>
            </a:r>
            <a:r>
              <a:rPr b="1" lang="en-US" sz="1800">
                <a:solidFill>
                  <a:srgbClr val="EA15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DOVER  </a:t>
            </a:r>
            <a:r>
              <a:rPr lang="en-US" sz="1800">
                <a:solidFill>
                  <a:srgbClr val="3A445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agire.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205104" rtl="0" algn="l">
              <a:lnSpc>
                <a:spcPct val="107722"/>
              </a:lnSpc>
              <a:spcBef>
                <a:spcPts val="335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A445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L’ansia si manifesta  soltanto se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294640" rtl="0" algn="l">
              <a:lnSpc>
                <a:spcPct val="107722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A445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l’individuo, per un  motivo o l’altro, è  </a:t>
            </a:r>
            <a:r>
              <a:rPr b="1" lang="en-US" sz="1800">
                <a:solidFill>
                  <a:srgbClr val="EA15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impossibilitato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2700" marR="60960" rtl="0" algn="l">
              <a:lnSpc>
                <a:spcPct val="107722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EA15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nell’esecuzione dei  rituali anancastici  </a:t>
            </a:r>
            <a:r>
              <a:rPr lang="en-US" sz="1800">
                <a:solidFill>
                  <a:srgbClr val="3A445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finalizzati a  difenderlo dalle  ossessioni</a:t>
            </a:r>
            <a:r>
              <a:rPr lang="en-US" sz="1300">
                <a:solidFill>
                  <a:srgbClr val="3A445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4" name="Google Shape;114;p6"/>
          <p:cNvGrpSpPr/>
          <p:nvPr/>
        </p:nvGrpSpPr>
        <p:grpSpPr>
          <a:xfrm>
            <a:off x="3261740" y="931163"/>
            <a:ext cx="5066030" cy="4469130"/>
            <a:chOff x="3261740" y="931163"/>
            <a:chExt cx="5066030" cy="4469130"/>
          </a:xfrm>
        </p:grpSpPr>
        <p:pic>
          <p:nvPicPr>
            <p:cNvPr id="115" name="Google Shape;115;p6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263391" y="932814"/>
              <a:ext cx="5062486" cy="44653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Google Shape;116;p6"/>
            <p:cNvSpPr/>
            <p:nvPr/>
          </p:nvSpPr>
          <p:spPr>
            <a:xfrm>
              <a:off x="3261740" y="931163"/>
              <a:ext cx="5066030" cy="4469130"/>
            </a:xfrm>
            <a:custGeom>
              <a:rect b="b" l="l" r="r" t="t"/>
              <a:pathLst>
                <a:path extrusionOk="0" h="4469130" w="5066030">
                  <a:moveTo>
                    <a:pt x="479551" y="0"/>
                  </a:moveTo>
                  <a:lnTo>
                    <a:pt x="5065776" y="563118"/>
                  </a:lnTo>
                  <a:lnTo>
                    <a:pt x="4586224" y="4468622"/>
                  </a:lnTo>
                  <a:lnTo>
                    <a:pt x="0" y="3905504"/>
                  </a:lnTo>
                  <a:lnTo>
                    <a:pt x="47955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C0C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1260" y="632459"/>
            <a:ext cx="4200144" cy="125882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7"/>
          <p:cNvSpPr txBox="1"/>
          <p:nvPr>
            <p:ph type="title"/>
          </p:nvPr>
        </p:nvSpPr>
        <p:spPr>
          <a:xfrm>
            <a:off x="2803017" y="765428"/>
            <a:ext cx="3482975" cy="7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/>
              <a:t>LE OSSESSIONI</a:t>
            </a:r>
            <a:endParaRPr sz="4500"/>
          </a:p>
        </p:txBody>
      </p:sp>
      <p:sp>
        <p:nvSpPr>
          <p:cNvPr id="123" name="Google Shape;123;p7"/>
          <p:cNvSpPr txBox="1"/>
          <p:nvPr/>
        </p:nvSpPr>
        <p:spPr>
          <a:xfrm>
            <a:off x="535940" y="1661286"/>
            <a:ext cx="8040370" cy="4690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64160" lvl="0" marL="264160" marR="5600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6E"/>
              </a:buClr>
              <a:buSzPts val="1800"/>
              <a:buFont typeface="Times New Roman"/>
              <a:buAutoNum type="alphaLcParenR"/>
            </a:pPr>
            <a:r>
              <a:rPr b="1" lang="en-US" sz="1800">
                <a:solidFill>
                  <a:srgbClr val="4E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contaminazione </a:t>
            </a:r>
            <a:r>
              <a:rPr lang="en-US" sz="1800">
                <a:solidFill>
                  <a:srgbClr val="4E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 batteri, sporcizia, detersivi, secrezioni, radiazioni,  rifiuti, malattie, ecc;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286385" marR="5651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6E"/>
              </a:buClr>
              <a:buSzPts val="1800"/>
              <a:buFont typeface="Times New Roman"/>
              <a:buAutoNum type="alphaLcParenR"/>
            </a:pPr>
            <a:r>
              <a:rPr lang="en-US" sz="1800">
                <a:solidFill>
                  <a:srgbClr val="4E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timore di </a:t>
            </a:r>
            <a:r>
              <a:rPr b="1" lang="en-US" sz="1800">
                <a:solidFill>
                  <a:srgbClr val="4E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arrecare nocumento</a:t>
            </a:r>
            <a:r>
              <a:rPr lang="en-US" sz="1800">
                <a:solidFill>
                  <a:srgbClr val="4E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procurare danno a se stessi e/o ad altri sia  direttamente sia indirettamente (possibilità di strozzare, colpire, uccidere o  essere un veicolo di contagio, non prestare cure o soccorso ecc.). Senso di colpa  inteso come senso di responsabilità che possa accadere qualcosa a qualcuno in  qualsiasi parte del mondo, per non aver evitato che accadesse qualcosa di  negativo, o per avere fatto qualche cosa;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8638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E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 </a:t>
            </a:r>
            <a:r>
              <a:rPr b="1" lang="en-US" sz="1800">
                <a:solidFill>
                  <a:srgbClr val="4E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l'ordine e/o la simmetria </a:t>
            </a:r>
            <a:r>
              <a:rPr lang="en-US" sz="1800">
                <a:solidFill>
                  <a:srgbClr val="4E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nel porre gli oggetti (scarpe, abiti, asciugamani,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86385" marR="7188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E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ecc.), nell'assumere una precisa posizione spaziale del corpo o degli arti;  f) </a:t>
            </a:r>
            <a:r>
              <a:rPr b="1" lang="en-US" sz="1800">
                <a:solidFill>
                  <a:srgbClr val="4E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sfera sessuale </a:t>
            </a:r>
            <a:r>
              <a:rPr lang="en-US" sz="1800">
                <a:solidFill>
                  <a:srgbClr val="4E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 il timore di compiere un incesto, di essere  omosessuale, di avere pensieri perversi, ecc.;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286385" marR="71374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4E5B6E"/>
              </a:buClr>
              <a:buSzPts val="1800"/>
              <a:buFont typeface="Times New Roman"/>
              <a:buAutoNum type="alphaLcParenR" startAt="7"/>
            </a:pPr>
            <a:r>
              <a:rPr b="1" lang="en-US" sz="1800">
                <a:solidFill>
                  <a:srgbClr val="4E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temi religiosi</a:t>
            </a:r>
            <a:r>
              <a:rPr lang="en-US" sz="1800">
                <a:solidFill>
                  <a:srgbClr val="4E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come il dire o pensare parole blasfeme, il commettere  sacrilegi, l'essere posseduti, l'esistenza di Dio, ecc.;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28638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6E"/>
              </a:buClr>
              <a:buSzPts val="1800"/>
              <a:buFont typeface="Times New Roman"/>
              <a:buAutoNum type="alphaLcParenR" startAt="7"/>
            </a:pPr>
            <a:r>
              <a:rPr b="1" lang="en-US" sz="1800">
                <a:solidFill>
                  <a:srgbClr val="4E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ossessioni varie</a:t>
            </a:r>
            <a:r>
              <a:rPr lang="en-US" sz="1800">
                <a:solidFill>
                  <a:srgbClr val="4E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come l'esistenza di numeri magici o infausti, paura di dire  cose sbagliate, il dubbio che alcuni oggetti siano perfettamente sovrapponibili  o perfettamente identici; ed altri ancora.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7464" y="475487"/>
            <a:ext cx="5369051" cy="139446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8"/>
          <p:cNvSpPr txBox="1"/>
          <p:nvPr/>
        </p:nvSpPr>
        <p:spPr>
          <a:xfrm>
            <a:off x="507288" y="1612519"/>
            <a:ext cx="8038465" cy="4525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300">
            <a:spAutoFit/>
          </a:bodyPr>
          <a:lstStyle/>
          <a:p>
            <a:pPr indent="-107949" lvl="0" marL="527685" marR="508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DB809"/>
              </a:buClr>
              <a:buSzPts val="1700"/>
              <a:buFont typeface="Geo"/>
              <a:buAutoNum type="alphaLcParenR"/>
            </a:pPr>
            <a:r>
              <a:rPr b="1" i="1" lang="en-US" sz="1800">
                <a:solidFill>
                  <a:srgbClr val="EA1579"/>
                </a:solidFill>
                <a:latin typeface="Geo"/>
                <a:ea typeface="Geo"/>
                <a:cs typeface="Geo"/>
                <a:sym typeface="Geo"/>
              </a:rPr>
              <a:t>CLEANING</a:t>
            </a:r>
            <a:r>
              <a:rPr lang="en-US" sz="1800">
                <a:solidFill>
                  <a:srgbClr val="4E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il pulire e il lavare con acqua, saponi, disinfettanti, detergenti,  la propria persona od oggetti (mobili, casa, auto, giubbotto, etc.)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527685" marR="35877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E5B6E"/>
              </a:buClr>
              <a:buSzPts val="1800"/>
              <a:buFont typeface="Times New Roman"/>
              <a:buAutoNum type="alphaLcParenR"/>
            </a:pPr>
            <a:r>
              <a:rPr b="1" i="1" lang="en-US" sz="1800">
                <a:solidFill>
                  <a:srgbClr val="EA1579"/>
                </a:solidFill>
                <a:latin typeface="Geo"/>
                <a:ea typeface="Geo"/>
                <a:cs typeface="Geo"/>
                <a:sym typeface="Geo"/>
              </a:rPr>
              <a:t>CHECKING</a:t>
            </a:r>
            <a:r>
              <a:rPr lang="en-US" sz="1800">
                <a:solidFill>
                  <a:srgbClr val="4E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il controllare la chiusura di porte, serrature, finestre, gas,  cassetti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7650" lvl="0" marL="774700" marR="0" rtl="0" algn="l">
              <a:lnSpc>
                <a:spcPct val="84166"/>
              </a:lnSpc>
              <a:spcBef>
                <a:spcPts val="0"/>
              </a:spcBef>
              <a:spcAft>
                <a:spcPts val="0"/>
              </a:spcAft>
              <a:buClr>
                <a:srgbClr val="4E5B6E"/>
              </a:buClr>
              <a:buSzPts val="1800"/>
              <a:buFont typeface="Times New Roman"/>
              <a:buAutoNum type="alphaLcParenR"/>
            </a:pPr>
            <a:r>
              <a:rPr b="1" lang="en-US" sz="1800">
                <a:solidFill>
                  <a:srgbClr val="EA15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RIPETERE: </a:t>
            </a:r>
            <a:r>
              <a:rPr lang="en-US" sz="1800">
                <a:solidFill>
                  <a:srgbClr val="4E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frasi, preghiere, gesti, movimenti, ecc.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527685" marR="1269365" rtl="0" algn="l">
              <a:lnSpc>
                <a:spcPct val="80000"/>
              </a:lnSpc>
              <a:spcBef>
                <a:spcPts val="219"/>
              </a:spcBef>
              <a:spcAft>
                <a:spcPts val="0"/>
              </a:spcAft>
              <a:buClr>
                <a:srgbClr val="4E5B6E"/>
              </a:buClr>
              <a:buSzPts val="1800"/>
              <a:buFont typeface="Times New Roman"/>
              <a:buAutoNum type="alphaLcParenR"/>
            </a:pPr>
            <a:r>
              <a:rPr b="1" lang="en-US" sz="1800">
                <a:solidFill>
                  <a:srgbClr val="EA15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ORDINARE</a:t>
            </a:r>
            <a:r>
              <a:rPr b="1" lang="en-US" sz="1800">
                <a:solidFill>
                  <a:srgbClr val="4E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1800">
                <a:solidFill>
                  <a:srgbClr val="4E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posizionando gli oggetti lungo bordi paralleli o  perpendicolari, eliminando pieghe da vestiti, cuscini, ecc.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527685" marR="445134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E5B6E"/>
              </a:buClr>
              <a:buSzPts val="1800"/>
              <a:buFont typeface="Times New Roman"/>
              <a:buAutoNum type="alphaLcParenR"/>
            </a:pPr>
            <a:r>
              <a:rPr b="1" i="1" lang="en-US" sz="1800">
                <a:solidFill>
                  <a:srgbClr val="EA1579"/>
                </a:solidFill>
                <a:latin typeface="Geo"/>
                <a:ea typeface="Geo"/>
                <a:cs typeface="Geo"/>
                <a:sym typeface="Geo"/>
              </a:rPr>
              <a:t>COLLECTING</a:t>
            </a:r>
            <a:r>
              <a:rPr lang="en-US" sz="1800">
                <a:solidFill>
                  <a:srgbClr val="4E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il raccogliere oggetti, come pezzettini di carta, tutte le  pietre che si incontrano per strada, cartoni di latte, ecc.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114300" lvl="0" marL="527685" marR="66675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E5B6E"/>
              </a:buClr>
              <a:buSzPts val="1800"/>
              <a:buFont typeface="Times New Roman"/>
              <a:buAutoNum type="alphaLcParenR"/>
            </a:pPr>
            <a:r>
              <a:rPr b="1" lang="en-US" sz="1800">
                <a:solidFill>
                  <a:srgbClr val="EA15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VARIE</a:t>
            </a:r>
            <a:r>
              <a:rPr lang="en-US" sz="1800">
                <a:solidFill>
                  <a:srgbClr val="4E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come non calpestare alcune righe o figure sul pavimento,  attraversare una soglia un certo numero di volte, compiere gli atti respiratori  in un certo modo, contare e compiere calcoli matematici, ecc.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527685" marR="0" rtl="0" algn="l">
              <a:lnSpc>
                <a:spcPct val="84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E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 vi sono limiti nell'espressione della sintomatologia ossessiva e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527685" marR="75565" rtl="0" algn="l">
              <a:lnSpc>
                <a:spcPct val="80000"/>
              </a:lnSpc>
              <a:spcBef>
                <a:spcPts val="215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E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compulsiva potendo questa assumere le forme più disparate; inoltre, nello  stesso soggetto, possono coesistere simultaneamente vari tipi di ossessioni e  di compulsioni.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18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5619" lvl="0" marL="527685" marR="241300" rtl="0" algn="l">
              <a:lnSpc>
                <a:spcPct val="80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4E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E’ importante ricordare che molte compulsioni (soprattutto quelle di ordine,  pulizia e simmetria) </a:t>
            </a:r>
            <a:r>
              <a:rPr b="1" lang="en-US" sz="1800">
                <a:solidFill>
                  <a:srgbClr val="EA15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 presentano una chiara piattaforma ossessiva  </a:t>
            </a:r>
            <a:r>
              <a:rPr lang="en-US" sz="1800">
                <a:solidFill>
                  <a:srgbClr val="4E5B6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sottostante.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9"/>
          <p:cNvGrpSpPr/>
          <p:nvPr/>
        </p:nvGrpSpPr>
        <p:grpSpPr>
          <a:xfrm>
            <a:off x="-828" y="0"/>
            <a:ext cx="9145590" cy="1020572"/>
            <a:chOff x="-828" y="0"/>
            <a:chExt cx="9145590" cy="1020572"/>
          </a:xfrm>
        </p:grpSpPr>
        <p:pic>
          <p:nvPicPr>
            <p:cNvPr id="135" name="Google Shape;135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9088207" cy="10205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828" y="52323"/>
              <a:ext cx="9145590" cy="9018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9"/>
          <p:cNvSpPr txBox="1"/>
          <p:nvPr/>
        </p:nvSpPr>
        <p:spPr>
          <a:xfrm>
            <a:off x="578916" y="1291590"/>
            <a:ext cx="7730490" cy="5060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7150">
            <a:spAutoFit/>
          </a:bodyPr>
          <a:lstStyle/>
          <a:p>
            <a:pPr indent="-515619" lvl="0" marL="527685" marR="18288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DB809"/>
              </a:buClr>
              <a:buSzPts val="2650"/>
              <a:buFont typeface="Times New Roman"/>
              <a:buAutoNum type="arabicPeriod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Tratto comune in tutti i casi di ossessione è il  </a:t>
            </a:r>
            <a:r>
              <a:rPr b="1" lang="en-US" sz="2800">
                <a:solidFill>
                  <a:srgbClr val="EA15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rendersi conto dell'assurdità delle proprie  paure e delle ripetizioni</a:t>
            </a: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insieme alla  consapevolezza di non poterne fare a meno;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5619" lvl="0" marL="527685" marR="5080" rtl="0" algn="l">
              <a:lnSpc>
                <a:spcPct val="80000"/>
              </a:lnSpc>
              <a:spcBef>
                <a:spcPts val="675"/>
              </a:spcBef>
              <a:spcAft>
                <a:spcPts val="0"/>
              </a:spcAft>
              <a:buClr>
                <a:srgbClr val="FDB809"/>
              </a:buClr>
              <a:buSzPts val="2650"/>
              <a:buFont typeface="Times New Roman"/>
              <a:buAutoNum type="arabicPeriod"/>
            </a:pPr>
            <a:r>
              <a:rPr lang="en-US" sz="2800">
                <a:solidFill>
                  <a:srgbClr val="3A445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Inoltre</a:t>
            </a:r>
            <a:r>
              <a:rPr b="1" lang="en-US" sz="2800">
                <a:solidFill>
                  <a:srgbClr val="3A445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-US" sz="2800">
                <a:solidFill>
                  <a:srgbClr val="EA157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scelta dell'ossessione e della  compulsione rispecchia le linee o i percorsi  intellettuali del soggetto</a:t>
            </a: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infatti, le tipologie  espresse riconducono in genere agli aspetti  culturali e alle conoscenze medico-scientifiche  dell'epoca e del soggetto (sifilide, lebbra, AIDS,  batteri, piombo, mercurio, amianto, pesticidi,  radioattività).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15619" lvl="0" marL="527685" marR="287655" rtl="0" algn="l">
              <a:lnSpc>
                <a:spcPct val="96071"/>
              </a:lnSpc>
              <a:spcBef>
                <a:spcPts val="645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È infatti inverosimile che un'idea possa creare un  problema se non è in conflitto con un'altra.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B8703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2021-11-29T07:36:35Z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2016-04-29T00:00:00Z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2021-11-29T00:00:00Z</vt:filetime>
  </property>
</Properties>
</file>